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83" r:id="rId3"/>
    <p:sldId id="263" r:id="rId4"/>
    <p:sldId id="354" r:id="rId5"/>
    <p:sldId id="400" r:id="rId6"/>
    <p:sldId id="401" r:id="rId7"/>
    <p:sldId id="399" r:id="rId8"/>
    <p:sldId id="404" r:id="rId9"/>
    <p:sldId id="380" r:id="rId10"/>
    <p:sldId id="387" r:id="rId11"/>
    <p:sldId id="386" r:id="rId12"/>
    <p:sldId id="388" r:id="rId13"/>
    <p:sldId id="382" r:id="rId14"/>
    <p:sldId id="405" r:id="rId15"/>
    <p:sldId id="371" r:id="rId16"/>
    <p:sldId id="397" r:id="rId17"/>
    <p:sldId id="369" r:id="rId18"/>
    <p:sldId id="368" r:id="rId19"/>
    <p:sldId id="395" r:id="rId20"/>
    <p:sldId id="396" r:id="rId21"/>
    <p:sldId id="367" r:id="rId22"/>
    <p:sldId id="403" r:id="rId23"/>
    <p:sldId id="360" r:id="rId24"/>
    <p:sldId id="40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dani Muthige" initials="RM" lastIdx="6" clrIdx="0">
    <p:extLst>
      <p:ext uri="{19B8F6BF-5375-455C-9EA6-DF929625EA0E}">
        <p15:presenceInfo xmlns:p15="http://schemas.microsoft.com/office/powerpoint/2012/main" userId="S-1-5-21-3073532219-4064138135-1162778259-3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5" d="100"/>
          <a:sy n="55" d="100"/>
        </p:scale>
        <p:origin x="114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3-09T15:45:12.420"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2BFED9-ADDF-4450-A06B-94B3604A1CB1}" type="datetimeFigureOut">
              <a:rPr lang="en-US" smtClean="0"/>
              <a:pPr/>
              <a:t>11/21/2016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DD762B-E274-48A4-A696-25B0975D1D78}" type="slidenum">
              <a:rPr lang="en-US" smtClean="0"/>
              <a:pPr/>
              <a:t>‹#›</a:t>
            </a:fld>
            <a:endParaRPr lang="en-US"/>
          </a:p>
        </p:txBody>
      </p:sp>
    </p:spTree>
    <p:extLst>
      <p:ext uri="{BB962C8B-B14F-4D97-AF65-F5344CB8AC3E}">
        <p14:creationId xmlns:p14="http://schemas.microsoft.com/office/powerpoint/2010/main" val="85256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310AA33F-2355-4E1B-8BE5-21747D4E05D4}" type="datetime1">
              <a:rPr lang="en-US" smtClean="0"/>
              <a:pPr>
                <a:defRPr/>
              </a:pPr>
              <a:t>11/21/2016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CA6AB656-1746-419A-B3C3-F3DCB6B8C7B0}" type="slidenum">
              <a:rPr lang="en-ZA"/>
              <a:pPr>
                <a:defRPr/>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4840D7B5-68B4-46BE-B8FD-467DC51C018A}" type="datetime1">
              <a:rPr lang="en-US" smtClean="0"/>
              <a:pPr>
                <a:defRPr/>
              </a:pPr>
              <a:t>11/21/2016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A62F3F3-59DD-4652-92C5-EABE0160C4F9}" type="slidenum">
              <a:rPr lang="en-ZA"/>
              <a:pPr>
                <a:defRPr/>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846F4B8-6E68-48F4-9A3A-53F70E1A8D50}" type="datetime1">
              <a:rPr lang="en-US" smtClean="0"/>
              <a:pPr>
                <a:defRPr/>
              </a:pPr>
              <a:t>11/21/2016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CB7BBBE-A910-431D-98D3-BD7E2ADDF273}" type="slidenum">
              <a:rPr lang="en-ZA"/>
              <a:pPr>
                <a:defRPr/>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1CE6B0F8-5661-4C1C-AE13-F803D927BAB5}"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6AB656-1746-419A-B3C3-F3DCB6B8C7B0}"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94231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E553044-EA4C-4E31-81A9-A459B3A9C905}"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1CEF7C-0479-4D8B-85C2-EAB109B32C17}"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397183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6A4E83-1999-4DD0-8631-A847A7D1F7BC}"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CCA24-7AA1-497C-B228-46A53CAE6DCF}"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222468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6C8F67A2-590B-4F33-9B46-E14BF7D5187C}"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909078-BB24-41B6-AF6F-80D74A9091B7}"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59113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B1946DD-CD83-44D9-B04B-B9E0D90A503C}"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F39BDD2-BF51-4B12-AB02-265815A1A3FA}"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822842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97ED825B-F133-42B8-BA27-CA56555F2A6D}"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CA9C265-870E-48AA-AFFF-9539624283CE}"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2032966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D77CB0-A2E7-4C30-8ADB-3CE7A0031847}"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3C7A5A1-3398-48A0-AD70-7EB12E62A26C}"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41302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5DA029-D77E-4083-91F8-87E4E7904698}"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F193AA-1C64-4430-A549-66C71D81A319}"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51906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C216C5E2-6203-41B9-84F2-5E8A99CF61BC}" type="datetime1">
              <a:rPr lang="en-US" smtClean="0"/>
              <a:pPr>
                <a:defRPr/>
              </a:pPr>
              <a:t>11/21/2016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9C1CEF7C-0479-4D8B-85C2-EAB109B32C17}" type="slidenum">
              <a:rPr lang="en-ZA"/>
              <a:pPr>
                <a:defRPr/>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42024B-A99A-46A1-B5C1-CD6B286718F0}"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FF6F34-DED8-4935-A561-6E17072F1F7C}"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3413056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1BF428D-152C-4464-A47A-AAFE19354C14}"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62F3F3-59DD-4652-92C5-EABE0160C4F9}"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18118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E4F79A3E-D342-49AB-A47B-466959053977}" type="datetimeFigureOut">
              <a:rPr lang="en-US" smtClean="0">
                <a:solidFill>
                  <a:prstClr val="black">
                    <a:tint val="75000"/>
                  </a:prstClr>
                </a:solidFill>
              </a:rPr>
              <a:pPr>
                <a:defRPr/>
              </a:pPr>
              <a:t>11/21/2016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B7BBBE-A910-431D-98D3-BD7E2ADDF273}"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338301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0F7BC6-190C-4FAD-A2C1-12CF7BA98639}" type="datetime1">
              <a:rPr lang="en-US" smtClean="0"/>
              <a:pPr>
                <a:defRPr/>
              </a:pPr>
              <a:t>11/21/2016</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CECCA24-7AA1-497C-B228-46A53CAE6DCF}" type="slidenum">
              <a:rPr lang="en-ZA"/>
              <a:pPr>
                <a:defRPr/>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B2E40C47-CEB7-4EE1-9FFA-21A364186357}" type="datetime1">
              <a:rPr lang="en-US" smtClean="0"/>
              <a:pPr>
                <a:defRPr/>
              </a:pPr>
              <a:t>11/21/2016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4F909078-BB24-41B6-AF6F-80D74A9091B7}" type="slidenum">
              <a:rPr lang="en-ZA"/>
              <a:pPr>
                <a:defRPr/>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6397A2BD-7868-482E-8B02-1ADF548C513F}" type="datetime1">
              <a:rPr lang="en-US" smtClean="0"/>
              <a:pPr>
                <a:defRPr/>
              </a:pPr>
              <a:t>11/21/2016</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8F39BDD2-BF51-4B12-AB02-265815A1A3FA}" type="slidenum">
              <a:rPr lang="en-ZA"/>
              <a:pPr>
                <a:defRPr/>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7310EB6F-2905-44C8-93BB-833035DE5A36}" type="datetime1">
              <a:rPr lang="en-US" smtClean="0"/>
              <a:pPr>
                <a:defRPr/>
              </a:pPr>
              <a:t>11/21/2016</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9CA9C265-870E-48AA-AFFF-9539624283CE}" type="slidenum">
              <a:rPr lang="en-ZA"/>
              <a:pPr>
                <a:defRPr/>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3A59ED-653A-46CB-A766-D6452F96AD2E}" type="datetime1">
              <a:rPr lang="en-US" smtClean="0"/>
              <a:pPr>
                <a:defRPr/>
              </a:pPr>
              <a:t>11/21/2016</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63C7A5A1-3398-48A0-AD70-7EB12E62A26C}" type="slidenum">
              <a:rPr lang="en-ZA"/>
              <a:pPr>
                <a:defRPr/>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B0ED58-D188-4264-8EA1-B388093A16EC}" type="datetime1">
              <a:rPr lang="en-US" smtClean="0"/>
              <a:pPr>
                <a:defRPr/>
              </a:pPr>
              <a:t>11/21/2016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10F193AA-1C64-4430-A549-66C71D81A319}" type="slidenum">
              <a:rPr lang="en-ZA"/>
              <a:pPr>
                <a:defRPr/>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D3DD06-CEE9-4BC6-AA7C-AB9E2DAE457F}" type="datetime1">
              <a:rPr lang="en-US" smtClean="0"/>
              <a:pPr>
                <a:defRPr/>
              </a:pPr>
              <a:t>11/21/2016</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69FF6F34-DED8-4935-A561-6E17072F1F7C}" type="slidenum">
              <a:rPr lang="en-ZA"/>
              <a:pPr>
                <a:defRPr/>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A93470D-4447-4EFE-B5BC-1D0310645F49}" type="datetime1">
              <a:rPr lang="en-US" smtClean="0"/>
              <a:pPr>
                <a:defRPr/>
              </a:pPr>
              <a:t>11/21/2016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EC3071-DF15-45CC-A747-2D8E6A795BF8}"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CD54254-0A95-4E90-B16E-BF95468451FF}" type="datetimeFigureOut">
              <a:rPr lang="en-US">
                <a:solidFill>
                  <a:prstClr val="black">
                    <a:tint val="75000"/>
                  </a:prstClr>
                </a:solidFill>
              </a:rPr>
              <a:pPr>
                <a:defRPr/>
              </a:pPr>
              <a:t>11/21/2016</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EC3071-DF15-45CC-A747-2D8E6A795BF8}"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243216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r-l-p.co.uk/rsa.html"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1371600" y="1143000"/>
            <a:ext cx="5867400" cy="3810000"/>
          </a:xfrm>
          <a:prstGeom prst="rect">
            <a:avLst/>
          </a:prstGeom>
        </p:spPr>
        <p:txBody>
          <a:bodyPr/>
          <a:lstStyle/>
          <a:p>
            <a:pPr marL="342900" indent="-342900" algn="ctr">
              <a:lnSpc>
                <a:spcPct val="80000"/>
              </a:lnSpc>
              <a:spcBef>
                <a:spcPct val="20000"/>
              </a:spcBef>
              <a:defRPr/>
            </a:pPr>
            <a:endParaRPr lang="en-ZA" sz="3200" b="1" dirty="0" smtClean="0">
              <a:solidFill>
                <a:prstClr val="black"/>
              </a:solidFill>
              <a:latin typeface="Calibri"/>
            </a:endParaRPr>
          </a:p>
          <a:p>
            <a:pPr marL="342900" indent="-342900" algn="ctr">
              <a:lnSpc>
                <a:spcPct val="80000"/>
              </a:lnSpc>
              <a:spcBef>
                <a:spcPct val="20000"/>
              </a:spcBef>
              <a:defRPr/>
            </a:pPr>
            <a:endParaRPr lang="en-ZA" sz="3200" b="1" dirty="0" smtClean="0">
              <a:solidFill>
                <a:prstClr val="black"/>
              </a:solidFill>
              <a:latin typeface="Calibri"/>
            </a:endParaRPr>
          </a:p>
          <a:p>
            <a:pPr marL="342900" indent="-342900" algn="ctr">
              <a:lnSpc>
                <a:spcPct val="80000"/>
              </a:lnSpc>
              <a:spcBef>
                <a:spcPct val="20000"/>
              </a:spcBef>
              <a:defRPr/>
            </a:pPr>
            <a:endParaRPr lang="en-ZA" sz="3200" b="1" dirty="0" smtClean="0">
              <a:solidFill>
                <a:prstClr val="black"/>
              </a:solidFill>
              <a:latin typeface="Calibri"/>
            </a:endParaRPr>
          </a:p>
          <a:p>
            <a:pPr marL="342900" indent="-342900" algn="ctr">
              <a:lnSpc>
                <a:spcPct val="80000"/>
              </a:lnSpc>
              <a:spcBef>
                <a:spcPct val="20000"/>
              </a:spcBef>
              <a:defRPr/>
            </a:pPr>
            <a:endParaRPr lang="en-ZA" sz="3200" b="1" dirty="0" smtClean="0">
              <a:solidFill>
                <a:prstClr val="black"/>
              </a:solidFill>
              <a:latin typeface="Calibri"/>
            </a:endParaRPr>
          </a:p>
          <a:p>
            <a:pPr marL="342900" indent="-342900" algn="ctr">
              <a:lnSpc>
                <a:spcPct val="80000"/>
              </a:lnSpc>
              <a:spcBef>
                <a:spcPct val="20000"/>
              </a:spcBef>
              <a:defRPr/>
            </a:pPr>
            <a:endParaRPr lang="en-US" sz="2800" b="1" dirty="0" smtClean="0"/>
          </a:p>
          <a:p>
            <a:pPr algn="just">
              <a:lnSpc>
                <a:spcPct val="80000"/>
              </a:lnSpc>
              <a:spcBef>
                <a:spcPct val="20000"/>
              </a:spcBef>
              <a:defRPr/>
            </a:pPr>
            <a:r>
              <a:rPr lang="en-ZA" sz="2800" b="1" cap="all" dirty="0"/>
              <a:t>Briefing TO THE PORTFOLIO COMMITTEE on </a:t>
            </a:r>
            <a:r>
              <a:rPr lang="en-ZA" sz="2800" b="1" cap="all" dirty="0" smtClean="0"/>
              <a:t>THE REVIEWED </a:t>
            </a:r>
            <a:r>
              <a:rPr lang="en-US" sz="2800" b="1" dirty="0" smtClean="0"/>
              <a:t>MINING CHARTER.</a:t>
            </a:r>
            <a:endParaRPr lang="en-ZA" sz="2400" b="1" dirty="0" smtClean="0">
              <a:solidFill>
                <a:prstClr val="black"/>
              </a:solidFill>
              <a:latin typeface="Calibri"/>
            </a:endParaRPr>
          </a:p>
          <a:p>
            <a:pPr marL="342900" indent="-342900" algn="ctr">
              <a:lnSpc>
                <a:spcPct val="80000"/>
              </a:lnSpc>
              <a:spcBef>
                <a:spcPct val="20000"/>
              </a:spcBef>
              <a:defRPr/>
            </a:pPr>
            <a:endParaRPr lang="en-ZA" sz="2400" b="1" dirty="0">
              <a:solidFill>
                <a:prstClr val="black"/>
              </a:solidFill>
              <a:latin typeface="Calibri"/>
            </a:endParaRPr>
          </a:p>
          <a:p>
            <a:pPr marL="342900" indent="-342900" algn="ctr">
              <a:lnSpc>
                <a:spcPct val="80000"/>
              </a:lnSpc>
              <a:spcBef>
                <a:spcPct val="20000"/>
              </a:spcBef>
              <a:defRPr/>
            </a:pPr>
            <a:endParaRPr lang="en-ZA" sz="2400" b="1" dirty="0" smtClean="0">
              <a:solidFill>
                <a:prstClr val="black"/>
              </a:solidFill>
              <a:latin typeface="Calibri"/>
            </a:endParaRPr>
          </a:p>
          <a:p>
            <a:pPr marL="342900" indent="-342900" algn="ctr">
              <a:lnSpc>
                <a:spcPct val="80000"/>
              </a:lnSpc>
              <a:spcBef>
                <a:spcPct val="20000"/>
              </a:spcBef>
              <a:defRPr/>
            </a:pPr>
            <a:r>
              <a:rPr lang="en-ZA" sz="2400" b="1" smtClean="0">
                <a:solidFill>
                  <a:schemeClr val="bg1"/>
                </a:solidFill>
                <a:latin typeface="Arial" panose="020B0604020202020204" pitchFamily="34" charset="0"/>
                <a:cs typeface="Arial" panose="020B0604020202020204" pitchFamily="34" charset="0"/>
              </a:rPr>
              <a:t>16 November </a:t>
            </a:r>
            <a:r>
              <a:rPr lang="en-ZA" sz="2400" b="1" dirty="0" smtClean="0">
                <a:solidFill>
                  <a:schemeClr val="bg1"/>
                </a:solidFill>
                <a:latin typeface="Arial" panose="020B0604020202020204" pitchFamily="34" charset="0"/>
                <a:cs typeface="Arial" panose="020B0604020202020204" pitchFamily="34" charset="0"/>
              </a:rPr>
              <a:t>2016</a:t>
            </a:r>
          </a:p>
          <a:p>
            <a:pPr marL="342900" indent="-342900" algn="ctr">
              <a:lnSpc>
                <a:spcPct val="80000"/>
              </a:lnSpc>
              <a:spcBef>
                <a:spcPct val="20000"/>
              </a:spcBef>
              <a:defRPr/>
            </a:pPr>
            <a:endParaRPr lang="en-ZA" sz="1400" b="1" dirty="0" smtClean="0">
              <a:solidFill>
                <a:prstClr val="black"/>
              </a:solidFill>
              <a:latin typeface="Calibri"/>
            </a:endParaRPr>
          </a:p>
          <a:p>
            <a:pPr marL="342900" indent="-342900" algn="ctr">
              <a:lnSpc>
                <a:spcPct val="80000"/>
              </a:lnSpc>
              <a:spcBef>
                <a:spcPct val="20000"/>
              </a:spcBef>
              <a:defRPr/>
            </a:pPr>
            <a:endParaRPr lang="en-ZA" sz="1000" b="1" dirty="0" smtClean="0">
              <a:solidFill>
                <a:prstClr val="black"/>
              </a:solidFill>
              <a:latin typeface="Calibri"/>
            </a:endParaRPr>
          </a:p>
          <a:p>
            <a:pPr marL="342900" indent="-342900">
              <a:lnSpc>
                <a:spcPct val="80000"/>
              </a:lnSpc>
              <a:spcBef>
                <a:spcPct val="20000"/>
              </a:spcBef>
              <a:defRPr/>
            </a:pPr>
            <a:endParaRPr lang="en-ZA" sz="3200" b="1" dirty="0" smtClean="0">
              <a:solidFill>
                <a:prstClr val="black"/>
              </a:solidFill>
              <a:latin typeface="Calibri"/>
            </a:endParaRPr>
          </a:p>
          <a:p>
            <a:pPr marL="342900" indent="-342900">
              <a:lnSpc>
                <a:spcPct val="80000"/>
              </a:lnSpc>
              <a:spcBef>
                <a:spcPct val="20000"/>
              </a:spcBef>
              <a:defRPr/>
            </a:pPr>
            <a:r>
              <a:rPr lang="en-ZA" sz="3200" b="1" dirty="0" smtClean="0">
                <a:solidFill>
                  <a:prstClr val="black"/>
                </a:solidFill>
                <a:latin typeface="Calibri"/>
              </a:rPr>
              <a:t>			</a:t>
            </a:r>
            <a:endParaRPr lang="en-ZA" sz="3200" b="1"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63C7A5A1-3398-48A0-AD70-7EB12E62A26C}" type="slidenum">
              <a:rPr lang="en-ZA" smtClean="0">
                <a:solidFill>
                  <a:prstClr val="black">
                    <a:tint val="75000"/>
                  </a:prstClr>
                </a:solidFill>
              </a:rPr>
              <a:pPr>
                <a:defRPr/>
              </a:pPr>
              <a:t>1</a:t>
            </a:fld>
            <a:endParaRPr lang="en-ZA">
              <a:solidFill>
                <a:prstClr val="black">
                  <a:tint val="75000"/>
                </a:prstClr>
              </a:solidFill>
            </a:endParaRPr>
          </a:p>
        </p:txBody>
      </p:sp>
    </p:spTree>
    <p:extLst>
      <p:ext uri="{BB962C8B-B14F-4D97-AF65-F5344CB8AC3E}">
        <p14:creationId xmlns:p14="http://schemas.microsoft.com/office/powerpoint/2010/main" val="1105264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533400"/>
          </a:xfrm>
        </p:spPr>
        <p:txBody>
          <a:bodyPr/>
          <a:lstStyle/>
          <a:p>
            <a:pPr eaLnBrk="1" hangingPunct="1">
              <a:defRPr/>
            </a:pPr>
            <a:r>
              <a:rPr lang="en-US" sz="2800" b="1" dirty="0">
                <a:cs typeface="Arial" panose="020B0604020202020204" pitchFamily="34" charset="0"/>
              </a:rPr>
              <a:t>SUMMARY OF THE DRAFT MINING CHARTER </a:t>
            </a:r>
          </a:p>
        </p:txBody>
      </p:sp>
      <p:sp>
        <p:nvSpPr>
          <p:cNvPr id="9" name="Subtitle 8"/>
          <p:cNvSpPr>
            <a:spLocks noGrp="1"/>
          </p:cNvSpPr>
          <p:nvPr>
            <p:ph type="subTitle" idx="1"/>
          </p:nvPr>
        </p:nvSpPr>
        <p:spPr>
          <a:xfrm>
            <a:off x="933424" y="685800"/>
            <a:ext cx="8058176" cy="4800600"/>
          </a:xfrm>
        </p:spPr>
        <p:txBody>
          <a:bodyPr/>
          <a:lstStyle/>
          <a:p>
            <a:pPr algn="just">
              <a:lnSpc>
                <a:spcPct val="135000"/>
              </a:lnSpc>
              <a:buSzPct val="80000"/>
              <a:defRPr/>
            </a:pPr>
            <a:r>
              <a:rPr lang="en-US" sz="2000" b="1" u="sng" dirty="0" smtClean="0">
                <a:solidFill>
                  <a:schemeClr val="tx1"/>
                </a:solidFill>
              </a:rPr>
              <a:t>OWNERSHIP</a:t>
            </a:r>
            <a:endParaRPr lang="en-US" sz="2000" dirty="0">
              <a:solidFill>
                <a:schemeClr val="tx1"/>
              </a:solidFill>
            </a:endParaRPr>
          </a:p>
          <a:p>
            <a:pPr marL="342900" indent="-342900" algn="just">
              <a:lnSpc>
                <a:spcPct val="135000"/>
              </a:lnSpc>
              <a:buSzPct val="80000"/>
              <a:buFont typeface="Arial" panose="020B0604020202020204" pitchFamily="34" charset="0"/>
              <a:buChar char="•"/>
              <a:defRPr/>
            </a:pPr>
            <a:r>
              <a:rPr lang="en-US" sz="2000" dirty="0">
                <a:solidFill>
                  <a:schemeClr val="tx1"/>
                </a:solidFill>
              </a:rPr>
              <a:t>The DMR and the Chamber of Mines are progressing to finalise negotiations to settle “Out of court” on the impending declaratory order on the interpretation of the so-called “once-empowered, always empowered”.</a:t>
            </a:r>
          </a:p>
          <a:p>
            <a:pPr marL="342900" indent="-342900" algn="just">
              <a:lnSpc>
                <a:spcPct val="135000"/>
              </a:lnSpc>
              <a:buSzPct val="80000"/>
              <a:buFont typeface="Arial" panose="020B0604020202020204" pitchFamily="34" charset="0"/>
              <a:buChar char="•"/>
              <a:defRPr/>
            </a:pPr>
            <a:r>
              <a:rPr lang="en-US" sz="2000" dirty="0">
                <a:solidFill>
                  <a:schemeClr val="tx1"/>
                </a:solidFill>
              </a:rPr>
              <a:t>This is consistent with the directive of the President of the Republic, His Excellency JG </a:t>
            </a:r>
            <a:r>
              <a:rPr lang="en-US" sz="2000" dirty="0" err="1">
                <a:solidFill>
                  <a:schemeClr val="tx1"/>
                </a:solidFill>
              </a:rPr>
              <a:t>Zuma</a:t>
            </a:r>
            <a:r>
              <a:rPr lang="en-US" sz="2000" dirty="0">
                <a:solidFill>
                  <a:schemeClr val="tx1"/>
                </a:solidFill>
              </a:rPr>
              <a:t>.</a:t>
            </a: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10</a:t>
            </a:fld>
            <a:endParaRPr lang="en-ZA"/>
          </a:p>
        </p:txBody>
      </p:sp>
    </p:spTree>
    <p:extLst>
      <p:ext uri="{BB962C8B-B14F-4D97-AF65-F5344CB8AC3E}">
        <p14:creationId xmlns:p14="http://schemas.microsoft.com/office/powerpoint/2010/main" val="3188131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38200" y="98647"/>
            <a:ext cx="8323997" cy="434753"/>
          </a:xfrm>
          <a:solidFill>
            <a:schemeClr val="bg1"/>
          </a:solidFill>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a:t>
            </a:r>
            <a:r>
              <a:rPr lang="en-GB" sz="2800" b="1" dirty="0" err="1" smtClean="0">
                <a:cs typeface="Arial" panose="020B0604020202020204" pitchFamily="34" charset="0"/>
              </a:rPr>
              <a:t>cont</a:t>
            </a:r>
            <a:r>
              <a:rPr lang="en-GB" sz="2800" b="1" dirty="0" smtClean="0">
                <a:cs typeface="Arial" charset="0"/>
              </a:rPr>
              <a:t>…</a:t>
            </a:r>
            <a:endParaRPr lang="en-US" sz="2800" b="1" dirty="0" smtClean="0"/>
          </a:p>
        </p:txBody>
      </p:sp>
      <p:sp>
        <p:nvSpPr>
          <p:cNvPr id="9" name="Subtitle 8"/>
          <p:cNvSpPr>
            <a:spLocks noGrp="1"/>
          </p:cNvSpPr>
          <p:nvPr>
            <p:ph type="subTitle" idx="1"/>
          </p:nvPr>
        </p:nvSpPr>
        <p:spPr>
          <a:xfrm>
            <a:off x="838200" y="609600"/>
            <a:ext cx="8153400" cy="4724400"/>
          </a:xfrm>
          <a:noFill/>
        </p:spPr>
        <p:txBody>
          <a:bodyPr/>
          <a:lstStyle/>
          <a:p>
            <a:pPr marL="0" lvl="3" algn="just">
              <a:spcBef>
                <a:spcPts val="300"/>
              </a:spcBef>
              <a:buSzPct val="80000"/>
              <a:defRPr/>
            </a:pPr>
            <a:r>
              <a:rPr lang="en-US" b="1" u="sng" dirty="0" smtClean="0">
                <a:solidFill>
                  <a:schemeClr val="tx1"/>
                </a:solidFill>
              </a:rPr>
              <a:t>PROCUREMENT:</a:t>
            </a:r>
          </a:p>
          <a:p>
            <a:pPr marL="0" lvl="3" algn="just">
              <a:spcBef>
                <a:spcPts val="300"/>
              </a:spcBef>
              <a:buSzPct val="80000"/>
              <a:defRPr/>
            </a:pPr>
            <a:r>
              <a:rPr lang="en-ZA" dirty="0" smtClean="0">
                <a:solidFill>
                  <a:schemeClr val="tx1"/>
                </a:solidFill>
              </a:rPr>
              <a:t>The </a:t>
            </a:r>
            <a:r>
              <a:rPr lang="en-ZA" dirty="0">
                <a:solidFill>
                  <a:schemeClr val="tx1"/>
                </a:solidFill>
              </a:rPr>
              <a:t>following changes have been proposed </a:t>
            </a:r>
            <a:r>
              <a:rPr lang="en-ZA" dirty="0" smtClean="0">
                <a:solidFill>
                  <a:schemeClr val="tx1"/>
                </a:solidFill>
              </a:rPr>
              <a:t>for procurement as follows:</a:t>
            </a:r>
          </a:p>
          <a:p>
            <a:pPr marL="342900" lvl="3" indent="-342900" algn="just">
              <a:spcBef>
                <a:spcPts val="300"/>
              </a:spcBef>
              <a:buSzPct val="80000"/>
              <a:buFont typeface="Arial" panose="020B0604020202020204" pitchFamily="34" charset="0"/>
              <a:buChar char="•"/>
              <a:defRPr/>
            </a:pPr>
            <a:r>
              <a:rPr lang="en-US" u="sng" dirty="0" smtClean="0">
                <a:solidFill>
                  <a:schemeClr val="tx1"/>
                </a:solidFill>
              </a:rPr>
              <a:t>GOODS</a:t>
            </a:r>
            <a:r>
              <a:rPr lang="en-US" dirty="0" smtClean="0">
                <a:solidFill>
                  <a:schemeClr val="tx1"/>
                </a:solidFill>
              </a:rPr>
              <a:t>: Capital </a:t>
            </a:r>
            <a:r>
              <a:rPr lang="en-US" dirty="0">
                <a:solidFill>
                  <a:schemeClr val="tx1"/>
                </a:solidFill>
              </a:rPr>
              <a:t>goods and consumables are combined into one category </a:t>
            </a:r>
            <a:r>
              <a:rPr lang="en-US" dirty="0" smtClean="0">
                <a:solidFill>
                  <a:schemeClr val="tx1"/>
                </a:solidFill>
              </a:rPr>
              <a:t>of “Mining Goods” with </a:t>
            </a:r>
            <a:r>
              <a:rPr lang="en-US" dirty="0">
                <a:solidFill>
                  <a:schemeClr val="tx1"/>
                </a:solidFill>
              </a:rPr>
              <a:t>a target of 70% </a:t>
            </a:r>
            <a:r>
              <a:rPr lang="en-US" dirty="0" smtClean="0">
                <a:solidFill>
                  <a:schemeClr val="tx1"/>
                </a:solidFill>
              </a:rPr>
              <a:t>of total </a:t>
            </a:r>
            <a:r>
              <a:rPr lang="en-US" dirty="0">
                <a:solidFill>
                  <a:schemeClr val="tx1"/>
                </a:solidFill>
              </a:rPr>
              <a:t>procurement budget (Excl. </a:t>
            </a:r>
            <a:r>
              <a:rPr lang="en-US" dirty="0" smtClean="0">
                <a:solidFill>
                  <a:schemeClr val="tx1"/>
                </a:solidFill>
              </a:rPr>
              <a:t>non-discretionary </a:t>
            </a:r>
            <a:r>
              <a:rPr lang="en-US" dirty="0">
                <a:solidFill>
                  <a:schemeClr val="tx1"/>
                </a:solidFill>
              </a:rPr>
              <a:t>expenditure) on locally manufactured goods from BEE compliant companies </a:t>
            </a:r>
            <a:r>
              <a:rPr lang="en-US" dirty="0" smtClean="0">
                <a:solidFill>
                  <a:schemeClr val="tx1"/>
                </a:solidFill>
              </a:rPr>
              <a:t>(at least at level </a:t>
            </a:r>
            <a:r>
              <a:rPr lang="en-US" dirty="0">
                <a:solidFill>
                  <a:schemeClr val="tx1"/>
                </a:solidFill>
              </a:rPr>
              <a:t>4 BEE +26% ownership</a:t>
            </a:r>
            <a:r>
              <a:rPr lang="en-US" dirty="0" smtClean="0">
                <a:solidFill>
                  <a:schemeClr val="tx1"/>
                </a:solidFill>
              </a:rPr>
              <a:t>).</a:t>
            </a:r>
          </a:p>
          <a:p>
            <a:pPr marL="800100" lvl="4" indent="-342900" algn="just">
              <a:spcBef>
                <a:spcPts val="300"/>
              </a:spcBef>
              <a:buSzPct val="80000"/>
              <a:buFont typeface="Wingdings" panose="05000000000000000000" pitchFamily="2" charset="2"/>
              <a:buChar char="ü"/>
              <a:defRPr/>
            </a:pPr>
            <a:r>
              <a:rPr lang="en-US" dirty="0">
                <a:solidFill>
                  <a:schemeClr val="tx1"/>
                </a:solidFill>
              </a:rPr>
              <a:t>All locally manufactured goods must be independently validated by an entity such as SABS.</a:t>
            </a:r>
          </a:p>
          <a:p>
            <a:pPr marL="457200" lvl="4" algn="just">
              <a:spcBef>
                <a:spcPts val="300"/>
              </a:spcBef>
              <a:buSzPct val="80000"/>
              <a:defRPr/>
            </a:pPr>
            <a:endParaRPr lang="en-US" dirty="0">
              <a:solidFill>
                <a:schemeClr val="tx1"/>
              </a:solidFill>
            </a:endParaRPr>
          </a:p>
          <a:p>
            <a:pPr marL="342900" lvl="3" indent="-342900" algn="just">
              <a:spcBef>
                <a:spcPts val="300"/>
              </a:spcBef>
              <a:buSzPct val="80000"/>
              <a:buFont typeface="Arial" panose="020B0604020202020204" pitchFamily="34" charset="0"/>
              <a:buChar char="•"/>
              <a:defRPr/>
            </a:pPr>
            <a:r>
              <a:rPr lang="en-US" u="sng" dirty="0" smtClean="0">
                <a:solidFill>
                  <a:schemeClr val="tx1"/>
                </a:solidFill>
              </a:rPr>
              <a:t>SERVICES</a:t>
            </a:r>
            <a:r>
              <a:rPr lang="en-US" dirty="0" smtClean="0">
                <a:solidFill>
                  <a:schemeClr val="tx1"/>
                </a:solidFill>
              </a:rPr>
              <a:t>: A </a:t>
            </a:r>
            <a:r>
              <a:rPr lang="en-US" dirty="0">
                <a:solidFill>
                  <a:schemeClr val="tx1"/>
                </a:solidFill>
              </a:rPr>
              <a:t>minimum of 80% of services </a:t>
            </a:r>
            <a:r>
              <a:rPr lang="en-US" dirty="0" smtClean="0">
                <a:solidFill>
                  <a:schemeClr val="tx1"/>
                </a:solidFill>
              </a:rPr>
              <a:t>must </a:t>
            </a:r>
            <a:r>
              <a:rPr lang="en-US" dirty="0">
                <a:solidFill>
                  <a:schemeClr val="tx1"/>
                </a:solidFill>
              </a:rPr>
              <a:t>be sourced from BEE compliant </a:t>
            </a:r>
            <a:r>
              <a:rPr lang="en-US" dirty="0" smtClean="0">
                <a:solidFill>
                  <a:schemeClr val="tx1"/>
                </a:solidFill>
              </a:rPr>
              <a:t>companies at a minimum of 50%+1 Black ownership.</a:t>
            </a:r>
          </a:p>
          <a:p>
            <a:pPr marL="800100" lvl="4" indent="-342900" algn="just">
              <a:spcBef>
                <a:spcPts val="300"/>
              </a:spcBef>
              <a:buSzPct val="80000"/>
              <a:buFont typeface="Wingdings" panose="05000000000000000000" pitchFamily="2" charset="2"/>
              <a:buChar char="ü"/>
              <a:defRPr/>
            </a:pPr>
            <a:r>
              <a:rPr lang="en-US" dirty="0">
                <a:solidFill>
                  <a:schemeClr val="tx1"/>
                </a:solidFill>
              </a:rPr>
              <a:t>Research analysis: South African based facilities must be </a:t>
            </a:r>
            <a:r>
              <a:rPr lang="en-US" dirty="0" err="1">
                <a:solidFill>
                  <a:schemeClr val="tx1"/>
                </a:solidFill>
              </a:rPr>
              <a:t>utilised</a:t>
            </a:r>
            <a:r>
              <a:rPr lang="en-US" dirty="0">
                <a:solidFill>
                  <a:schemeClr val="tx1"/>
                </a:solidFill>
              </a:rPr>
              <a:t> for the analysis of 100% of samples across the mining value chain. </a:t>
            </a:r>
          </a:p>
          <a:p>
            <a:pPr marL="800100" lvl="4" indent="-342900" algn="just">
              <a:spcBef>
                <a:spcPts val="300"/>
              </a:spcBef>
              <a:buSzPct val="80000"/>
              <a:buFont typeface="Arial" panose="020B0604020202020204" pitchFamily="34" charset="0"/>
              <a:buChar char="•"/>
              <a:defRPr/>
            </a:pP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11</a:t>
            </a:fld>
            <a:endParaRPr lang="en-ZA" dirty="0"/>
          </a:p>
        </p:txBody>
      </p:sp>
    </p:spTree>
    <p:extLst>
      <p:ext uri="{BB962C8B-B14F-4D97-AF65-F5344CB8AC3E}">
        <p14:creationId xmlns:p14="http://schemas.microsoft.com/office/powerpoint/2010/main" val="3196527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38200" y="152400"/>
            <a:ext cx="8323997" cy="457200"/>
          </a:xfrm>
          <a:solidFill>
            <a:schemeClr val="bg1"/>
          </a:solidFill>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a:t>
            </a:r>
            <a:r>
              <a:rPr lang="en-GB" sz="2800" b="1" dirty="0" err="1" smtClean="0">
                <a:cs typeface="Arial" panose="020B0604020202020204" pitchFamily="34" charset="0"/>
              </a:rPr>
              <a:t>cont</a:t>
            </a:r>
            <a:r>
              <a:rPr lang="en-GB" sz="2800" b="1" dirty="0" smtClean="0">
                <a:cs typeface="Arial" charset="0"/>
              </a:rPr>
              <a:t>…</a:t>
            </a:r>
            <a:endParaRPr lang="en-US" sz="2800" b="1" dirty="0" smtClean="0"/>
          </a:p>
        </p:txBody>
      </p:sp>
      <p:sp>
        <p:nvSpPr>
          <p:cNvPr id="9" name="Subtitle 8"/>
          <p:cNvSpPr>
            <a:spLocks noGrp="1"/>
          </p:cNvSpPr>
          <p:nvPr>
            <p:ph type="subTitle" idx="1"/>
          </p:nvPr>
        </p:nvSpPr>
        <p:spPr>
          <a:xfrm>
            <a:off x="861638" y="762000"/>
            <a:ext cx="8206162" cy="3810000"/>
          </a:xfrm>
          <a:noFill/>
        </p:spPr>
        <p:txBody>
          <a:bodyPr/>
          <a:lstStyle/>
          <a:p>
            <a:pPr marL="0" lvl="3" algn="just">
              <a:spcBef>
                <a:spcPts val="300"/>
              </a:spcBef>
              <a:buSzPct val="80000"/>
              <a:defRPr/>
            </a:pPr>
            <a:r>
              <a:rPr lang="en-US" b="1" u="sng" dirty="0" smtClean="0">
                <a:solidFill>
                  <a:schemeClr val="tx1"/>
                </a:solidFill>
              </a:rPr>
              <a:t>PROCUREMENT cont.:</a:t>
            </a:r>
          </a:p>
          <a:p>
            <a:pPr marL="342900" lvl="3" indent="-342900" algn="just">
              <a:spcBef>
                <a:spcPts val="300"/>
              </a:spcBef>
              <a:buSzPct val="80000"/>
              <a:buFont typeface="Arial" panose="020B0604020202020204" pitchFamily="34" charset="0"/>
              <a:buChar char="•"/>
              <a:defRPr/>
            </a:pPr>
            <a:r>
              <a:rPr lang="en-US" dirty="0" smtClean="0">
                <a:solidFill>
                  <a:schemeClr val="tx1"/>
                </a:solidFill>
              </a:rPr>
              <a:t>A </a:t>
            </a:r>
            <a:r>
              <a:rPr lang="en-US" dirty="0">
                <a:solidFill>
                  <a:schemeClr val="tx1"/>
                </a:solidFill>
              </a:rPr>
              <a:t>minimum of </a:t>
            </a:r>
            <a:r>
              <a:rPr lang="en-US" dirty="0" smtClean="0">
                <a:solidFill>
                  <a:schemeClr val="tx1"/>
                </a:solidFill>
              </a:rPr>
              <a:t>30% </a:t>
            </a:r>
            <a:r>
              <a:rPr lang="en-US" dirty="0">
                <a:solidFill>
                  <a:schemeClr val="tx1"/>
                </a:solidFill>
              </a:rPr>
              <a:t>of the total goods </a:t>
            </a:r>
            <a:r>
              <a:rPr lang="en-US" dirty="0" smtClean="0">
                <a:solidFill>
                  <a:schemeClr val="tx1"/>
                </a:solidFill>
              </a:rPr>
              <a:t>and services element threshold </a:t>
            </a:r>
            <a:r>
              <a:rPr lang="en-US" dirty="0">
                <a:solidFill>
                  <a:schemeClr val="tx1"/>
                </a:solidFill>
              </a:rPr>
              <a:t>must be spent on sourcing South African manufactured </a:t>
            </a:r>
            <a:r>
              <a:rPr lang="en-US" dirty="0" smtClean="0">
                <a:solidFill>
                  <a:schemeClr val="tx1"/>
                </a:solidFill>
              </a:rPr>
              <a:t>goods and services </a:t>
            </a:r>
            <a:r>
              <a:rPr lang="en-US" dirty="0">
                <a:solidFill>
                  <a:schemeClr val="tx1"/>
                </a:solidFill>
              </a:rPr>
              <a:t>from  </a:t>
            </a:r>
            <a:r>
              <a:rPr lang="en-US" dirty="0" smtClean="0">
                <a:solidFill>
                  <a:schemeClr val="tx1"/>
                </a:solidFill>
              </a:rPr>
              <a:t>a </a:t>
            </a:r>
            <a:r>
              <a:rPr lang="en-US" dirty="0">
                <a:solidFill>
                  <a:schemeClr val="tx1"/>
                </a:solidFill>
              </a:rPr>
              <a:t>minimum of 50%+1 black owned </a:t>
            </a:r>
            <a:r>
              <a:rPr lang="en-US" dirty="0" smtClean="0">
                <a:solidFill>
                  <a:schemeClr val="tx1"/>
                </a:solidFill>
              </a:rPr>
              <a:t>and controlled SMMEs (supplier </a:t>
            </a:r>
            <a:r>
              <a:rPr lang="en-US" dirty="0">
                <a:solidFill>
                  <a:schemeClr val="tx1"/>
                </a:solidFill>
              </a:rPr>
              <a:t>development).</a:t>
            </a:r>
          </a:p>
          <a:p>
            <a:pPr marL="342900" lvl="3" indent="-342900" algn="just">
              <a:spcBef>
                <a:spcPts val="300"/>
              </a:spcBef>
              <a:buSzPct val="80000"/>
              <a:buFont typeface="Arial" panose="020B0604020202020204" pitchFamily="34" charset="0"/>
              <a:buChar char="•"/>
              <a:defRPr/>
            </a:pPr>
            <a:r>
              <a:rPr lang="en-US" dirty="0">
                <a:solidFill>
                  <a:schemeClr val="tx1"/>
                </a:solidFill>
              </a:rPr>
              <a:t>A minimum of 5 percentage points of the total goods </a:t>
            </a:r>
            <a:r>
              <a:rPr lang="en-US" dirty="0" smtClean="0">
                <a:solidFill>
                  <a:schemeClr val="tx1"/>
                </a:solidFill>
              </a:rPr>
              <a:t>and services spend </a:t>
            </a:r>
            <a:r>
              <a:rPr lang="en-US" dirty="0">
                <a:solidFill>
                  <a:schemeClr val="tx1"/>
                </a:solidFill>
              </a:rPr>
              <a:t>must be allocated to companies with a minimum of 50+1% black women </a:t>
            </a:r>
            <a:r>
              <a:rPr lang="en-US" dirty="0" smtClean="0">
                <a:solidFill>
                  <a:schemeClr val="tx1"/>
                </a:solidFill>
              </a:rPr>
              <a:t>ownership and control </a:t>
            </a:r>
            <a:r>
              <a:rPr lang="en-US" dirty="0">
                <a:solidFill>
                  <a:schemeClr val="tx1"/>
                </a:solidFill>
              </a:rPr>
              <a:t>and/or 50+1</a:t>
            </a:r>
            <a:r>
              <a:rPr lang="en-US" dirty="0" smtClean="0">
                <a:solidFill>
                  <a:schemeClr val="tx1"/>
                </a:solidFill>
              </a:rPr>
              <a:t>% </a:t>
            </a:r>
            <a:r>
              <a:rPr lang="en-US" dirty="0">
                <a:solidFill>
                  <a:schemeClr val="tx1"/>
                </a:solidFill>
              </a:rPr>
              <a:t>youth </a:t>
            </a:r>
            <a:r>
              <a:rPr lang="en-US" dirty="0" smtClean="0">
                <a:solidFill>
                  <a:schemeClr val="tx1"/>
                </a:solidFill>
              </a:rPr>
              <a:t>ownership and control.</a:t>
            </a:r>
            <a:endParaRPr lang="en-US" dirty="0">
              <a:solidFill>
                <a:schemeClr val="tx1"/>
              </a:solidFill>
            </a:endParaRPr>
          </a:p>
          <a:p>
            <a:pPr marL="285750" lvl="3" indent="-285750" algn="just">
              <a:spcBef>
                <a:spcPts val="300"/>
              </a:spcBef>
              <a:buSzPct val="80000"/>
              <a:buFont typeface="Arial" panose="020B0604020202020204" pitchFamily="34" charset="0"/>
              <a:buChar char="•"/>
              <a:defRPr/>
            </a:pPr>
            <a:r>
              <a:rPr lang="en-US" dirty="0">
                <a:solidFill>
                  <a:schemeClr val="tx1"/>
                </a:solidFill>
              </a:rPr>
              <a:t>Foreign suppliers are required to contribute 1% of the </a:t>
            </a:r>
            <a:r>
              <a:rPr lang="en-US" dirty="0" smtClean="0">
                <a:solidFill>
                  <a:schemeClr val="tx1"/>
                </a:solidFill>
              </a:rPr>
              <a:t>revenue generated from the South African mining industry towards </a:t>
            </a:r>
            <a:r>
              <a:rPr lang="en-US" dirty="0">
                <a:solidFill>
                  <a:schemeClr val="tx1"/>
                </a:solidFill>
              </a:rPr>
              <a:t>the Mining Transformation and Development </a:t>
            </a:r>
            <a:r>
              <a:rPr lang="en-US" dirty="0" smtClean="0">
                <a:solidFill>
                  <a:schemeClr val="tx1"/>
                </a:solidFill>
              </a:rPr>
              <a:t>Agency</a:t>
            </a:r>
            <a:r>
              <a:rPr lang="en-US" dirty="0">
                <a:solidFill>
                  <a:schemeClr val="tx1"/>
                </a:solidFill>
              </a:rPr>
              <a:t>.</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12</a:t>
            </a:fld>
            <a:endParaRPr lang="en-ZA" dirty="0"/>
          </a:p>
        </p:txBody>
      </p:sp>
    </p:spTree>
    <p:extLst>
      <p:ext uri="{BB962C8B-B14F-4D97-AF65-F5344CB8AC3E}">
        <p14:creationId xmlns:p14="http://schemas.microsoft.com/office/powerpoint/2010/main" val="381700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914400" y="762000"/>
            <a:ext cx="8077200" cy="4114800"/>
          </a:xfrm>
        </p:spPr>
        <p:txBody>
          <a:bodyPr/>
          <a:lstStyle/>
          <a:p>
            <a:pPr marL="0" lvl="3" algn="just">
              <a:spcBef>
                <a:spcPts val="0"/>
              </a:spcBef>
              <a:buSzPct val="80000"/>
              <a:defRPr/>
            </a:pPr>
            <a:r>
              <a:rPr lang="en-US" b="1" u="sng" dirty="0">
                <a:solidFill>
                  <a:schemeClr val="tx1"/>
                </a:solidFill>
              </a:rPr>
              <a:t>MINE COMMUNITY DEVELOPMENT:</a:t>
            </a:r>
          </a:p>
          <a:p>
            <a:pPr marL="342900" indent="-342900" algn="just">
              <a:spcBef>
                <a:spcPts val="0"/>
              </a:spcBef>
              <a:buSzPct val="80000"/>
              <a:buFont typeface="Arial" panose="020B0604020202020204" pitchFamily="34" charset="0"/>
              <a:buChar char="•"/>
              <a:defRPr/>
            </a:pPr>
            <a:r>
              <a:rPr lang="en-US" sz="2000" dirty="0" smtClean="0">
                <a:solidFill>
                  <a:schemeClr val="tx1"/>
                </a:solidFill>
              </a:rPr>
              <a:t>Due </a:t>
            </a:r>
            <a:r>
              <a:rPr lang="en-US" sz="2000" dirty="0">
                <a:solidFill>
                  <a:schemeClr val="tx1"/>
                </a:solidFill>
              </a:rPr>
              <a:t>to challenges experienced with community development in both mining areas and labour sending areas, the reviewed mining charter proposes to streamline the community development element in order to maximise the socio-economic development impact.</a:t>
            </a:r>
          </a:p>
          <a:p>
            <a:pPr marL="342900" indent="-342900" algn="just">
              <a:spcBef>
                <a:spcPts val="0"/>
              </a:spcBef>
              <a:buSzPct val="80000"/>
              <a:buFont typeface="Arial" panose="020B0604020202020204" pitchFamily="34" charset="0"/>
              <a:buChar char="•"/>
              <a:defRPr/>
            </a:pPr>
            <a:r>
              <a:rPr lang="en-US" sz="2000" dirty="0">
                <a:solidFill>
                  <a:schemeClr val="tx1"/>
                </a:solidFill>
              </a:rPr>
              <a:t> The charter puts more emphasis on socio-economic development of communities in line with the MPRDA</a:t>
            </a:r>
            <a:r>
              <a:rPr lang="en-US" sz="2000" dirty="0" smtClean="0">
                <a:solidFill>
                  <a:schemeClr val="tx1"/>
                </a:solidFill>
              </a:rPr>
              <a:t>.</a:t>
            </a:r>
            <a:endParaRPr lang="en-ZA" sz="2000" dirty="0" smtClean="0">
              <a:solidFill>
                <a:schemeClr val="tx1"/>
              </a:solidFill>
            </a:endParaRPr>
          </a:p>
          <a:p>
            <a:pPr marL="342900" indent="-342900" algn="just">
              <a:spcBef>
                <a:spcPts val="0"/>
              </a:spcBef>
              <a:buSzPct val="80000"/>
              <a:buFont typeface="Arial" panose="020B0604020202020204" pitchFamily="34" charset="0"/>
              <a:buChar char="•"/>
              <a:defRPr/>
            </a:pPr>
            <a:r>
              <a:rPr lang="en-ZA" sz="2000" dirty="0" smtClean="0">
                <a:solidFill>
                  <a:schemeClr val="tx1"/>
                </a:solidFill>
              </a:rPr>
              <a:t>As a result, the mine community development, aspects of procurement and the human resources development elements contain an element of community participation. </a:t>
            </a:r>
          </a:p>
          <a:p>
            <a:pPr marL="342900" indent="-342900" algn="just">
              <a:spcBef>
                <a:spcPts val="0"/>
              </a:spcBef>
              <a:buSzPct val="80000"/>
              <a:buFont typeface="Arial" panose="020B0604020202020204" pitchFamily="34" charset="0"/>
              <a:buChar char="•"/>
              <a:defRPr/>
            </a:pPr>
            <a:r>
              <a:rPr lang="en-ZA" sz="2000" dirty="0" smtClean="0">
                <a:solidFill>
                  <a:schemeClr val="tx1"/>
                </a:solidFill>
              </a:rPr>
              <a:t>The percentage set aside for mine community development has been prescribed in this charter to ensure efficient and effective implementation.</a:t>
            </a:r>
            <a:endParaRPr lang="en-GB" sz="2000" dirty="0" smtClean="0">
              <a:solidFill>
                <a:schemeClr val="tx1"/>
              </a:solidFill>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solidFill>
                  <a:prstClr val="black">
                    <a:tint val="75000"/>
                  </a:prstClr>
                </a:solidFill>
              </a:rPr>
              <a:pPr>
                <a:defRPr/>
              </a:pPr>
              <a:t>13</a:t>
            </a:fld>
            <a:endParaRPr lang="en-ZA">
              <a:solidFill>
                <a:prstClr val="black">
                  <a:tint val="75000"/>
                </a:prstClr>
              </a:solidFill>
            </a:endParaRPr>
          </a:p>
        </p:txBody>
      </p:sp>
      <p:sp>
        <p:nvSpPr>
          <p:cNvPr id="6" name="Title 7"/>
          <p:cNvSpPr>
            <a:spLocks noGrp="1"/>
          </p:cNvSpPr>
          <p:nvPr>
            <p:ph type="ctrTitle"/>
          </p:nvPr>
        </p:nvSpPr>
        <p:spPr>
          <a:xfrm>
            <a:off x="838200" y="152400"/>
            <a:ext cx="8323997" cy="457200"/>
          </a:xfrm>
          <a:solidFill>
            <a:schemeClr val="bg1"/>
          </a:solidFill>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a:t>
            </a:r>
            <a:r>
              <a:rPr lang="en-GB" sz="2800" b="1" dirty="0" err="1" smtClean="0">
                <a:cs typeface="Arial" panose="020B0604020202020204" pitchFamily="34" charset="0"/>
              </a:rPr>
              <a:t>cont</a:t>
            </a:r>
            <a:r>
              <a:rPr lang="en-GB" sz="2800" b="1" dirty="0" smtClean="0">
                <a:cs typeface="Arial" charset="0"/>
              </a:rPr>
              <a:t>…</a:t>
            </a:r>
            <a:endParaRPr lang="en-US" sz="2800" b="1" dirty="0" smtClean="0"/>
          </a:p>
        </p:txBody>
      </p:sp>
    </p:spTree>
    <p:extLst>
      <p:ext uri="{BB962C8B-B14F-4D97-AF65-F5344CB8AC3E}">
        <p14:creationId xmlns:p14="http://schemas.microsoft.com/office/powerpoint/2010/main" val="82716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1"/>
            <a:ext cx="7981976" cy="457199"/>
          </a:xfrm>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cont...</a:t>
            </a:r>
            <a:endParaRPr lang="en-US" sz="2800" b="1" dirty="0" smtClean="0"/>
          </a:p>
        </p:txBody>
      </p:sp>
      <p:sp>
        <p:nvSpPr>
          <p:cNvPr id="9" name="Subtitle 8"/>
          <p:cNvSpPr>
            <a:spLocks noGrp="1"/>
          </p:cNvSpPr>
          <p:nvPr>
            <p:ph type="subTitle" idx="1"/>
          </p:nvPr>
        </p:nvSpPr>
        <p:spPr>
          <a:xfrm>
            <a:off x="933424" y="457200"/>
            <a:ext cx="8134376" cy="5181599"/>
          </a:xfrm>
        </p:spPr>
        <p:txBody>
          <a:bodyPr/>
          <a:lstStyle/>
          <a:p>
            <a:pPr marL="0" lvl="3" algn="just">
              <a:lnSpc>
                <a:spcPct val="114000"/>
              </a:lnSpc>
              <a:spcBef>
                <a:spcPts val="300"/>
              </a:spcBef>
              <a:buSzPct val="80000"/>
              <a:defRPr/>
            </a:pPr>
            <a:r>
              <a:rPr lang="en-US" b="1" u="sng" dirty="0" smtClean="0">
                <a:solidFill>
                  <a:schemeClr val="tx1"/>
                </a:solidFill>
              </a:rPr>
              <a:t>MINE COMMUNITY DEVELOPMENT:</a:t>
            </a:r>
          </a:p>
          <a:p>
            <a:pPr marL="342900" lvl="3" indent="-342900" algn="just">
              <a:lnSpc>
                <a:spcPct val="114000"/>
              </a:lnSpc>
              <a:spcBef>
                <a:spcPts val="300"/>
              </a:spcBef>
              <a:buSzPct val="80000"/>
              <a:buFont typeface="Arial" panose="020B0604020202020204" pitchFamily="34" charset="0"/>
              <a:buChar char="•"/>
              <a:defRPr/>
            </a:pPr>
            <a:r>
              <a:rPr lang="en-ZA" dirty="0">
                <a:solidFill>
                  <a:schemeClr val="tx1"/>
                </a:solidFill>
              </a:rPr>
              <a:t>Applicable to both communities proximal to mines and major labour sending </a:t>
            </a:r>
            <a:r>
              <a:rPr lang="en-ZA" dirty="0" smtClean="0">
                <a:solidFill>
                  <a:schemeClr val="tx1"/>
                </a:solidFill>
              </a:rPr>
              <a:t>areas.</a:t>
            </a:r>
            <a:endParaRPr lang="en-ZA" dirty="0">
              <a:solidFill>
                <a:schemeClr val="tx1"/>
              </a:solidFill>
            </a:endParaRP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The Charter introduces </a:t>
            </a:r>
            <a:r>
              <a:rPr lang="en-ZA" dirty="0">
                <a:solidFill>
                  <a:schemeClr val="tx1"/>
                </a:solidFill>
              </a:rPr>
              <a:t>1</a:t>
            </a:r>
            <a:r>
              <a:rPr lang="en-ZA" dirty="0" smtClean="0">
                <a:solidFill>
                  <a:schemeClr val="tx1"/>
                </a:solidFill>
              </a:rPr>
              <a:t>% </a:t>
            </a:r>
            <a:r>
              <a:rPr lang="en-ZA" dirty="0">
                <a:solidFill>
                  <a:schemeClr val="tx1"/>
                </a:solidFill>
              </a:rPr>
              <a:t>of revenue generated over </a:t>
            </a:r>
            <a:r>
              <a:rPr lang="en-ZA" dirty="0" smtClean="0">
                <a:solidFill>
                  <a:schemeClr val="tx1"/>
                </a:solidFill>
              </a:rPr>
              <a:t>intervals of 2 </a:t>
            </a:r>
            <a:r>
              <a:rPr lang="en-ZA" dirty="0">
                <a:solidFill>
                  <a:schemeClr val="tx1"/>
                </a:solidFill>
              </a:rPr>
              <a:t>and a half </a:t>
            </a:r>
            <a:r>
              <a:rPr lang="en-ZA" dirty="0" smtClean="0">
                <a:solidFill>
                  <a:schemeClr val="tx1"/>
                </a:solidFill>
              </a:rPr>
              <a:t>years be contributed towards implementation of a </a:t>
            </a:r>
            <a:r>
              <a:rPr lang="en-ZA" dirty="0">
                <a:solidFill>
                  <a:schemeClr val="tx1"/>
                </a:solidFill>
              </a:rPr>
              <a:t>five year </a:t>
            </a:r>
            <a:r>
              <a:rPr lang="en-ZA" dirty="0" smtClean="0">
                <a:solidFill>
                  <a:schemeClr val="tx1"/>
                </a:solidFill>
              </a:rPr>
              <a:t>(renewable) SLP. </a:t>
            </a: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A prescribed 1% of revenue will be contributed towards mine community.</a:t>
            </a: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This element requires that SLP projects be linked to IDP’s finalised in consultation with all relevant stakeholders, including traditional leaders.</a:t>
            </a: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The MPRDA Bill clarifies applicability of SLPs for the tenure of the Mining </a:t>
            </a: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Right, renewable at 5-year intervals to be approved by the DMR.</a:t>
            </a: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14</a:t>
            </a:fld>
            <a:endParaRPr lang="en-ZA" dirty="0"/>
          </a:p>
        </p:txBody>
      </p:sp>
    </p:spTree>
    <p:extLst>
      <p:ext uri="{BB962C8B-B14F-4D97-AF65-F5344CB8AC3E}">
        <p14:creationId xmlns:p14="http://schemas.microsoft.com/office/powerpoint/2010/main" val="3371797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1"/>
            <a:ext cx="7981976" cy="685798"/>
          </a:xfrm>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cont...</a:t>
            </a:r>
            <a:endParaRPr lang="en-US" sz="2800" b="1" dirty="0" smtClean="0"/>
          </a:p>
        </p:txBody>
      </p:sp>
      <p:sp>
        <p:nvSpPr>
          <p:cNvPr id="9" name="Subtitle 8"/>
          <p:cNvSpPr>
            <a:spLocks noGrp="1"/>
          </p:cNvSpPr>
          <p:nvPr>
            <p:ph type="subTitle" idx="1"/>
          </p:nvPr>
        </p:nvSpPr>
        <p:spPr>
          <a:xfrm>
            <a:off x="914400" y="761999"/>
            <a:ext cx="8134376" cy="4648201"/>
          </a:xfrm>
        </p:spPr>
        <p:txBody>
          <a:bodyPr/>
          <a:lstStyle/>
          <a:p>
            <a:pPr marL="0" lvl="3" algn="just">
              <a:lnSpc>
                <a:spcPct val="114000"/>
              </a:lnSpc>
              <a:spcBef>
                <a:spcPts val="300"/>
              </a:spcBef>
              <a:buSzPct val="80000"/>
              <a:defRPr/>
            </a:pPr>
            <a:r>
              <a:rPr lang="en-US" b="1" u="sng" dirty="0" smtClean="0">
                <a:solidFill>
                  <a:schemeClr val="tx1"/>
                </a:solidFill>
              </a:rPr>
              <a:t>MINE COMMUNITY DEVELOPMENT:</a:t>
            </a:r>
          </a:p>
          <a:p>
            <a:pPr marL="342900" lvl="3" indent="-342900" algn="just">
              <a:lnSpc>
                <a:spcPct val="114000"/>
              </a:lnSpc>
              <a:spcBef>
                <a:spcPts val="300"/>
              </a:spcBef>
              <a:buSzPct val="80000"/>
              <a:buFont typeface="Arial" panose="020B0604020202020204" pitchFamily="34" charset="0"/>
              <a:buChar char="•"/>
              <a:defRPr/>
            </a:pPr>
            <a:r>
              <a:rPr lang="en-US" dirty="0" smtClean="0">
                <a:solidFill>
                  <a:schemeClr val="tx1"/>
                </a:solidFill>
              </a:rPr>
              <a:t>Mining right holders and Government may collaborate on projects where more than one right holder operates in the same area informed by their SLPs in order to optimise the community development impact.</a:t>
            </a:r>
            <a:endParaRPr lang="en-ZA" dirty="0" smtClean="0">
              <a:solidFill>
                <a:schemeClr val="tx1"/>
              </a:solidFill>
            </a:endParaRP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The approved SLP projects will include, amongst others, infrastructure projects, poverty eradication projects, enterprise development and income generating projects.</a:t>
            </a: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The SLP will be published in English and another dominant language commonly used within the community. </a:t>
            </a:r>
          </a:p>
          <a:p>
            <a:pPr marL="342900" lvl="3" indent="-342900" algn="just">
              <a:lnSpc>
                <a:spcPct val="114000"/>
              </a:lnSpc>
              <a:spcBef>
                <a:spcPts val="300"/>
              </a:spcBef>
              <a:buSzPct val="80000"/>
              <a:buFont typeface="Arial" panose="020B0604020202020204" pitchFamily="34" charset="0"/>
              <a:buChar char="•"/>
              <a:defRPr/>
            </a:pPr>
            <a:r>
              <a:rPr lang="en-ZA" dirty="0" smtClean="0">
                <a:solidFill>
                  <a:schemeClr val="tx1"/>
                </a:solidFill>
              </a:rPr>
              <a:t>Clarifies the interface between the Mining Charter and SLP.</a:t>
            </a:r>
            <a:endParaRPr lang="en-ZA" b="1"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15</a:t>
            </a:fld>
            <a:endParaRPr lang="en-ZA" dirty="0"/>
          </a:p>
        </p:txBody>
      </p:sp>
    </p:spTree>
    <p:extLst>
      <p:ext uri="{BB962C8B-B14F-4D97-AF65-F5344CB8AC3E}">
        <p14:creationId xmlns:p14="http://schemas.microsoft.com/office/powerpoint/2010/main" val="777162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31066" y="1"/>
            <a:ext cx="8286776" cy="533399"/>
          </a:xfrm>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a:t>
            </a:r>
            <a:r>
              <a:rPr lang="en-GB" sz="2800" b="1" dirty="0" err="1">
                <a:cs typeface="Arial" panose="020B0604020202020204" pitchFamily="34" charset="0"/>
              </a:rPr>
              <a:t>c</a:t>
            </a:r>
            <a:r>
              <a:rPr lang="en-GB" sz="2800" b="1" dirty="0" err="1" smtClean="0">
                <a:cs typeface="Arial" panose="020B0604020202020204" pitchFamily="34" charset="0"/>
              </a:rPr>
              <a:t>ont</a:t>
            </a:r>
            <a:r>
              <a:rPr lang="en-GB" sz="2800" b="1" dirty="0" smtClean="0">
                <a:cs typeface="Arial" charset="0"/>
              </a:rPr>
              <a:t>…</a:t>
            </a:r>
            <a:endParaRPr lang="en-US" sz="2800" b="1" dirty="0" smtClean="0"/>
          </a:p>
        </p:txBody>
      </p:sp>
      <p:sp>
        <p:nvSpPr>
          <p:cNvPr id="9" name="Subtitle 8"/>
          <p:cNvSpPr>
            <a:spLocks noGrp="1"/>
          </p:cNvSpPr>
          <p:nvPr>
            <p:ph type="subTitle" idx="1"/>
          </p:nvPr>
        </p:nvSpPr>
        <p:spPr>
          <a:xfrm>
            <a:off x="857224" y="685800"/>
            <a:ext cx="8260618" cy="4114800"/>
          </a:xfrm>
        </p:spPr>
        <p:txBody>
          <a:bodyPr/>
          <a:lstStyle/>
          <a:p>
            <a:pPr marL="0" lvl="3" algn="just">
              <a:lnSpc>
                <a:spcPct val="114000"/>
              </a:lnSpc>
              <a:buSzPct val="80000"/>
              <a:defRPr/>
            </a:pPr>
            <a:r>
              <a:rPr lang="en-US" sz="1900" b="1" u="sng" dirty="0" smtClean="0">
                <a:solidFill>
                  <a:schemeClr val="tx1"/>
                </a:solidFill>
              </a:rPr>
              <a:t>HUMAN RESOURCE DEVELOPMENT:</a:t>
            </a:r>
            <a:endParaRPr lang="en-US" sz="1900" u="sng" dirty="0" smtClean="0">
              <a:solidFill>
                <a:schemeClr val="tx1"/>
              </a:solidFill>
            </a:endParaRPr>
          </a:p>
          <a:p>
            <a:pPr marL="342900" lvl="3" indent="-342900" algn="just">
              <a:lnSpc>
                <a:spcPct val="114000"/>
              </a:lnSpc>
              <a:buSzPct val="80000"/>
              <a:buFont typeface="Arial" panose="020B0604020202020204" pitchFamily="34" charset="0"/>
              <a:buChar char="•"/>
              <a:defRPr/>
            </a:pPr>
            <a:r>
              <a:rPr lang="en-ZA" sz="1900" dirty="0" smtClean="0">
                <a:solidFill>
                  <a:schemeClr val="tx1"/>
                </a:solidFill>
              </a:rPr>
              <a:t>The Mining Charter retains the 5% (Excl. the statutory 1% Skills Development Levy (SDL)) </a:t>
            </a:r>
            <a:r>
              <a:rPr lang="en-ZA" sz="1900" dirty="0" err="1" smtClean="0">
                <a:solidFill>
                  <a:schemeClr val="tx1"/>
                </a:solidFill>
              </a:rPr>
              <a:t>leviable</a:t>
            </a:r>
            <a:r>
              <a:rPr lang="en-ZA" sz="1900" dirty="0" smtClean="0">
                <a:solidFill>
                  <a:schemeClr val="tx1"/>
                </a:solidFill>
              </a:rPr>
              <a:t> amount (In line with Schedule 4 of the Income Tax Act) for skills development.</a:t>
            </a:r>
            <a:endParaRPr lang="en-ZA" sz="1900" dirty="0">
              <a:solidFill>
                <a:schemeClr val="tx1"/>
              </a:solidFill>
            </a:endParaRPr>
          </a:p>
          <a:p>
            <a:pPr marL="342900" lvl="3" indent="-342900" algn="just">
              <a:lnSpc>
                <a:spcPct val="114000"/>
              </a:lnSpc>
              <a:buSzPct val="80000"/>
              <a:buFont typeface="Arial" panose="020B0604020202020204" pitchFamily="34" charset="0"/>
              <a:buChar char="•"/>
              <a:defRPr/>
            </a:pPr>
            <a:r>
              <a:rPr lang="en-ZA" sz="1900" dirty="0">
                <a:solidFill>
                  <a:schemeClr val="tx1"/>
                </a:solidFill>
              </a:rPr>
              <a:t>The </a:t>
            </a:r>
            <a:r>
              <a:rPr lang="en-ZA" sz="1900" dirty="0" smtClean="0">
                <a:solidFill>
                  <a:schemeClr val="tx1"/>
                </a:solidFill>
              </a:rPr>
              <a:t>5% </a:t>
            </a:r>
            <a:r>
              <a:rPr lang="en-ZA" sz="1900" dirty="0">
                <a:solidFill>
                  <a:schemeClr val="tx1"/>
                </a:solidFill>
              </a:rPr>
              <a:t>shall include support for South African based academic institutions, research and development initiatives intended to develop solutions in exploration, mining, processing, technology efficiency (energy and water use in mining), beneficiation as well as environmental conservation and rehabilitation, health and </a:t>
            </a:r>
            <a:r>
              <a:rPr lang="en-ZA" sz="1900" dirty="0" smtClean="0">
                <a:solidFill>
                  <a:schemeClr val="tx1"/>
                </a:solidFill>
              </a:rPr>
              <a:t>safety etc. </a:t>
            </a:r>
            <a:endParaRPr lang="en-ZA" sz="1900" dirty="0">
              <a:solidFill>
                <a:schemeClr val="tx1"/>
              </a:solidFill>
            </a:endParaRPr>
          </a:p>
          <a:p>
            <a:pPr marL="342900" lvl="3" indent="-342900" algn="just">
              <a:lnSpc>
                <a:spcPct val="114000"/>
              </a:lnSpc>
              <a:buSzPct val="80000"/>
              <a:buFont typeface="Arial" panose="020B0604020202020204" pitchFamily="34" charset="0"/>
              <a:buChar char="•"/>
              <a:defRPr/>
            </a:pPr>
            <a:r>
              <a:rPr lang="en-US" sz="1900" dirty="0" smtClean="0">
                <a:solidFill>
                  <a:schemeClr val="tx1"/>
                </a:solidFill>
              </a:rPr>
              <a:t>It further introduces a 2</a:t>
            </a:r>
            <a:r>
              <a:rPr lang="en-US" sz="1900" dirty="0">
                <a:solidFill>
                  <a:schemeClr val="tx1"/>
                </a:solidFill>
              </a:rPr>
              <a:t> </a:t>
            </a:r>
            <a:r>
              <a:rPr lang="en-US" sz="1900" dirty="0" smtClean="0">
                <a:solidFill>
                  <a:schemeClr val="tx1"/>
                </a:solidFill>
              </a:rPr>
              <a:t>percentage points </a:t>
            </a:r>
            <a:r>
              <a:rPr lang="en-US" sz="1900" dirty="0">
                <a:solidFill>
                  <a:schemeClr val="tx1"/>
                </a:solidFill>
              </a:rPr>
              <a:t>of the </a:t>
            </a:r>
            <a:r>
              <a:rPr lang="en-US" sz="1900" dirty="0" smtClean="0">
                <a:solidFill>
                  <a:schemeClr val="tx1"/>
                </a:solidFill>
              </a:rPr>
              <a:t>Human Resource Development (HRD) element to be contributed towards </a:t>
            </a:r>
            <a:r>
              <a:rPr lang="en-ZA" sz="1900" dirty="0" smtClean="0">
                <a:solidFill>
                  <a:schemeClr val="tx1"/>
                </a:solidFill>
              </a:rPr>
              <a:t>the </a:t>
            </a:r>
            <a:r>
              <a:rPr lang="en-ZA" sz="1900" dirty="0">
                <a:solidFill>
                  <a:schemeClr val="tx1"/>
                </a:solidFill>
              </a:rPr>
              <a:t>Mining Transformation and Development Agency (MTDA</a:t>
            </a:r>
            <a:r>
              <a:rPr lang="en-ZA" sz="1900" dirty="0" smtClean="0">
                <a:solidFill>
                  <a:schemeClr val="tx1"/>
                </a:solidFill>
              </a:rPr>
              <a:t>).</a:t>
            </a:r>
            <a:endParaRPr lang="en-GB" sz="1900" dirty="0" smtClean="0">
              <a:solidFill>
                <a:srgbClr val="FF0000"/>
              </a:solidFill>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16</a:t>
            </a:fld>
            <a:endParaRPr lang="en-ZA" dirty="0"/>
          </a:p>
        </p:txBody>
      </p:sp>
    </p:spTree>
    <p:extLst>
      <p:ext uri="{BB962C8B-B14F-4D97-AF65-F5344CB8AC3E}">
        <p14:creationId xmlns:p14="http://schemas.microsoft.com/office/powerpoint/2010/main" val="164487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75421" y="1"/>
            <a:ext cx="8286776" cy="228599"/>
          </a:xfrm>
        </p:spPr>
        <p:txBody>
          <a:bodyPr/>
          <a:lstStyle/>
          <a:p>
            <a:pPr eaLnBrk="1" hangingPunct="1">
              <a:defRPr/>
            </a:pPr>
            <a:r>
              <a:rPr lang="en-GB" sz="2700" b="1" dirty="0">
                <a:cs typeface="Arial" panose="020B0604020202020204" pitchFamily="34" charset="0"/>
              </a:rPr>
              <a:t>SUMMARY OF THE DRAFT MINING </a:t>
            </a:r>
            <a:r>
              <a:rPr lang="en-GB" sz="2700" b="1" dirty="0" smtClean="0">
                <a:cs typeface="Arial" panose="020B0604020202020204" pitchFamily="34" charset="0"/>
              </a:rPr>
              <a:t>CHARTER </a:t>
            </a:r>
            <a:r>
              <a:rPr lang="en-GB" sz="2700" b="1" dirty="0" err="1" smtClean="0">
                <a:cs typeface="Arial" panose="020B0604020202020204" pitchFamily="34" charset="0"/>
              </a:rPr>
              <a:t>cont</a:t>
            </a:r>
            <a:r>
              <a:rPr lang="en-GB" sz="2700" b="1" dirty="0" smtClean="0">
                <a:cs typeface="Arial" panose="020B0604020202020204" pitchFamily="34" charset="0"/>
              </a:rPr>
              <a:t>…</a:t>
            </a:r>
            <a:endParaRPr lang="en-US" sz="2700" b="1" dirty="0" smtClean="0"/>
          </a:p>
        </p:txBody>
      </p:sp>
      <p:sp>
        <p:nvSpPr>
          <p:cNvPr id="9" name="Subtitle 8"/>
          <p:cNvSpPr>
            <a:spLocks noGrp="1"/>
          </p:cNvSpPr>
          <p:nvPr>
            <p:ph type="subTitle" idx="1"/>
          </p:nvPr>
        </p:nvSpPr>
        <p:spPr>
          <a:xfrm>
            <a:off x="990600" y="457200"/>
            <a:ext cx="8001000" cy="4876800"/>
          </a:xfrm>
        </p:spPr>
        <p:txBody>
          <a:bodyPr/>
          <a:lstStyle/>
          <a:p>
            <a:pPr marL="0" lvl="3" algn="just">
              <a:lnSpc>
                <a:spcPct val="114000"/>
              </a:lnSpc>
              <a:buSzPct val="80000"/>
              <a:defRPr/>
            </a:pPr>
            <a:r>
              <a:rPr lang="en-ZA" sz="1900" b="1" u="sng" dirty="0" smtClean="0">
                <a:solidFill>
                  <a:schemeClr val="tx1"/>
                </a:solidFill>
              </a:rPr>
              <a:t>EMPLOYMENT EQUITY </a:t>
            </a:r>
          </a:p>
          <a:p>
            <a:pPr marL="0" lvl="3" algn="just">
              <a:lnSpc>
                <a:spcPct val="114000"/>
              </a:lnSpc>
              <a:buSzPct val="80000"/>
              <a:defRPr/>
            </a:pPr>
            <a:r>
              <a:rPr lang="en-US" sz="1900" dirty="0" smtClean="0">
                <a:solidFill>
                  <a:schemeClr val="tx1"/>
                </a:solidFill>
              </a:rPr>
              <a:t>Use of “economically active population” is replaced with national and /or provincial demographics, in line with the recent Constitutional </a:t>
            </a:r>
            <a:r>
              <a:rPr lang="en-US" sz="1900" dirty="0">
                <a:solidFill>
                  <a:schemeClr val="tx1"/>
                </a:solidFill>
              </a:rPr>
              <a:t>court </a:t>
            </a:r>
            <a:r>
              <a:rPr lang="en-US" sz="1900" dirty="0" err="1">
                <a:solidFill>
                  <a:schemeClr val="tx1"/>
                </a:solidFill>
              </a:rPr>
              <a:t>judgement</a:t>
            </a:r>
            <a:r>
              <a:rPr lang="en-US" sz="1900" dirty="0">
                <a:solidFill>
                  <a:schemeClr val="tx1"/>
                </a:solidFill>
              </a:rPr>
              <a:t> in the Solidarity v </a:t>
            </a:r>
            <a:r>
              <a:rPr lang="en-US" sz="1900" dirty="0" smtClean="0">
                <a:solidFill>
                  <a:schemeClr val="tx1"/>
                </a:solidFill>
              </a:rPr>
              <a:t>Correctional </a:t>
            </a:r>
            <a:r>
              <a:rPr lang="en-US" sz="1900" dirty="0">
                <a:solidFill>
                  <a:schemeClr val="tx1"/>
                </a:solidFill>
              </a:rPr>
              <a:t>S</a:t>
            </a:r>
            <a:r>
              <a:rPr lang="en-US" sz="1900" dirty="0" smtClean="0">
                <a:solidFill>
                  <a:schemeClr val="tx1"/>
                </a:solidFill>
              </a:rPr>
              <a:t>ervices case</a:t>
            </a:r>
            <a:r>
              <a:rPr lang="en-US" sz="1900" dirty="0">
                <a:solidFill>
                  <a:schemeClr val="tx1"/>
                </a:solidFill>
              </a:rPr>
              <a:t>.</a:t>
            </a:r>
          </a:p>
          <a:p>
            <a:pPr algn="just">
              <a:lnSpc>
                <a:spcPct val="114000"/>
              </a:lnSpc>
            </a:pPr>
            <a:endParaRPr lang="en-US" sz="1900" b="1" dirty="0" smtClean="0">
              <a:solidFill>
                <a:schemeClr val="tx1"/>
              </a:solidFill>
            </a:endParaRPr>
          </a:p>
          <a:p>
            <a:pPr algn="just">
              <a:lnSpc>
                <a:spcPct val="114000"/>
              </a:lnSpc>
            </a:pPr>
            <a:r>
              <a:rPr lang="en-US" sz="1900" b="1" dirty="0" smtClean="0">
                <a:solidFill>
                  <a:schemeClr val="tx1"/>
                </a:solidFill>
              </a:rPr>
              <a:t>Board </a:t>
            </a:r>
          </a:p>
          <a:p>
            <a:pPr algn="just">
              <a:lnSpc>
                <a:spcPct val="114000"/>
              </a:lnSpc>
            </a:pPr>
            <a:r>
              <a:rPr lang="en-US" sz="1900" dirty="0" smtClean="0">
                <a:solidFill>
                  <a:schemeClr val="tx1"/>
                </a:solidFill>
              </a:rPr>
              <a:t>A minimum of 50% Black people with exercisable voting rights proportionally represented, 20% of which must be black females. </a:t>
            </a:r>
          </a:p>
          <a:p>
            <a:pPr algn="just">
              <a:lnSpc>
                <a:spcPct val="114000"/>
              </a:lnSpc>
            </a:pPr>
            <a:endParaRPr lang="en-US" sz="1900" b="1" dirty="0" smtClean="0">
              <a:solidFill>
                <a:schemeClr val="tx1"/>
              </a:solidFill>
            </a:endParaRPr>
          </a:p>
          <a:p>
            <a:pPr algn="just">
              <a:lnSpc>
                <a:spcPct val="114000"/>
              </a:lnSpc>
            </a:pPr>
            <a:r>
              <a:rPr lang="en-US" sz="1900" b="1" dirty="0" smtClean="0">
                <a:solidFill>
                  <a:schemeClr val="tx1"/>
                </a:solidFill>
              </a:rPr>
              <a:t>Senior </a:t>
            </a:r>
            <a:r>
              <a:rPr lang="en-US" sz="1900" b="1" dirty="0">
                <a:solidFill>
                  <a:schemeClr val="tx1"/>
                </a:solidFill>
              </a:rPr>
              <a:t>Management (EXCO)</a:t>
            </a:r>
          </a:p>
          <a:p>
            <a:pPr algn="just">
              <a:lnSpc>
                <a:spcPct val="114000"/>
              </a:lnSpc>
            </a:pPr>
            <a:r>
              <a:rPr lang="en-US" sz="1900" dirty="0" smtClean="0">
                <a:solidFill>
                  <a:schemeClr val="tx1"/>
                </a:solidFill>
              </a:rPr>
              <a:t>A minimum of 60% Black Employees in Senior Management as a proportional representative percentage of all Senior Management of which 20% is black females. </a:t>
            </a: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17</a:t>
            </a:fld>
            <a:endParaRPr lang="en-ZA" dirty="0"/>
          </a:p>
        </p:txBody>
      </p:sp>
    </p:spTree>
    <p:extLst>
      <p:ext uri="{BB962C8B-B14F-4D97-AF65-F5344CB8AC3E}">
        <p14:creationId xmlns:p14="http://schemas.microsoft.com/office/powerpoint/2010/main" val="740087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75421" y="1"/>
            <a:ext cx="8286776" cy="380999"/>
          </a:xfrm>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a:t>
            </a:r>
            <a:r>
              <a:rPr lang="en-GB" sz="2800" b="1" dirty="0" err="1" smtClean="0">
                <a:cs typeface="Arial" panose="020B0604020202020204" pitchFamily="34" charset="0"/>
              </a:rPr>
              <a:t>cont</a:t>
            </a:r>
            <a:r>
              <a:rPr lang="en-GB" sz="2800" b="1" dirty="0" smtClean="0">
                <a:cs typeface="Arial" panose="020B0604020202020204" pitchFamily="34" charset="0"/>
              </a:rPr>
              <a:t>…</a:t>
            </a:r>
            <a:endParaRPr lang="en-US" sz="2800" b="1" dirty="0" smtClean="0"/>
          </a:p>
        </p:txBody>
      </p:sp>
      <p:sp>
        <p:nvSpPr>
          <p:cNvPr id="9" name="Subtitle 8"/>
          <p:cNvSpPr>
            <a:spLocks noGrp="1"/>
          </p:cNvSpPr>
          <p:nvPr>
            <p:ph type="subTitle" idx="1"/>
          </p:nvPr>
        </p:nvSpPr>
        <p:spPr>
          <a:xfrm>
            <a:off x="933424" y="381000"/>
            <a:ext cx="8134376" cy="4876800"/>
          </a:xfrm>
        </p:spPr>
        <p:txBody>
          <a:bodyPr/>
          <a:lstStyle/>
          <a:p>
            <a:pPr marL="0" lvl="3" algn="just">
              <a:lnSpc>
                <a:spcPct val="114000"/>
              </a:lnSpc>
              <a:buSzPct val="80000"/>
              <a:defRPr/>
            </a:pPr>
            <a:r>
              <a:rPr lang="en-ZA" sz="1900" b="1" u="sng" dirty="0" smtClean="0">
                <a:solidFill>
                  <a:schemeClr val="tx1"/>
                </a:solidFill>
              </a:rPr>
              <a:t>EMPLOYMENT EQUITY cont..</a:t>
            </a:r>
            <a:endParaRPr lang="en-US" sz="1900" u="sng" dirty="0">
              <a:solidFill>
                <a:schemeClr val="tx1"/>
              </a:solidFill>
            </a:endParaRPr>
          </a:p>
          <a:p>
            <a:pPr algn="just">
              <a:lnSpc>
                <a:spcPct val="114000"/>
              </a:lnSpc>
            </a:pPr>
            <a:r>
              <a:rPr lang="en-US" sz="1900" b="1" dirty="0">
                <a:solidFill>
                  <a:schemeClr val="tx1"/>
                </a:solidFill>
              </a:rPr>
              <a:t>Middle Management level</a:t>
            </a:r>
          </a:p>
          <a:p>
            <a:pPr algn="just">
              <a:lnSpc>
                <a:spcPct val="114000"/>
              </a:lnSpc>
            </a:pPr>
            <a:r>
              <a:rPr lang="en-US" sz="1900" dirty="0">
                <a:solidFill>
                  <a:schemeClr val="tx1"/>
                </a:solidFill>
              </a:rPr>
              <a:t>A minimum of </a:t>
            </a:r>
            <a:r>
              <a:rPr lang="en-US" sz="1900" dirty="0" smtClean="0">
                <a:solidFill>
                  <a:schemeClr val="tx1"/>
                </a:solidFill>
              </a:rPr>
              <a:t>80% </a:t>
            </a:r>
            <a:r>
              <a:rPr lang="en-US" sz="1900" dirty="0">
                <a:solidFill>
                  <a:schemeClr val="tx1"/>
                </a:solidFill>
              </a:rPr>
              <a:t>of Black employees in Middle Management as a proportional representative percentage of all middle Management, of which </a:t>
            </a:r>
            <a:r>
              <a:rPr lang="en-US" sz="1900" dirty="0" smtClean="0">
                <a:solidFill>
                  <a:schemeClr val="tx1"/>
                </a:solidFill>
              </a:rPr>
              <a:t>25% </a:t>
            </a:r>
            <a:r>
              <a:rPr lang="en-US" sz="1900" dirty="0">
                <a:solidFill>
                  <a:schemeClr val="tx1"/>
                </a:solidFill>
              </a:rPr>
              <a:t>is black females employees in that category. </a:t>
            </a:r>
            <a:r>
              <a:rPr lang="en-US" sz="1900" b="1" dirty="0">
                <a:solidFill>
                  <a:schemeClr val="tx1"/>
                </a:solidFill>
              </a:rPr>
              <a:t> </a:t>
            </a:r>
          </a:p>
          <a:p>
            <a:pPr algn="just">
              <a:spcBef>
                <a:spcPts val="0"/>
              </a:spcBef>
            </a:pPr>
            <a:endParaRPr lang="en-US" sz="1900" b="1" dirty="0" smtClean="0">
              <a:solidFill>
                <a:schemeClr val="tx1"/>
              </a:solidFill>
            </a:endParaRPr>
          </a:p>
          <a:p>
            <a:pPr algn="just">
              <a:lnSpc>
                <a:spcPct val="114000"/>
              </a:lnSpc>
            </a:pPr>
            <a:r>
              <a:rPr lang="en-US" sz="1900" b="1" dirty="0" smtClean="0">
                <a:solidFill>
                  <a:schemeClr val="tx1"/>
                </a:solidFill>
              </a:rPr>
              <a:t>Junior </a:t>
            </a:r>
            <a:r>
              <a:rPr lang="en-US" sz="1900" b="1" dirty="0">
                <a:solidFill>
                  <a:schemeClr val="tx1"/>
                </a:solidFill>
              </a:rPr>
              <a:t>Management level</a:t>
            </a:r>
          </a:p>
          <a:p>
            <a:pPr algn="just">
              <a:lnSpc>
                <a:spcPct val="114000"/>
              </a:lnSpc>
            </a:pPr>
            <a:r>
              <a:rPr lang="en-US" sz="1900" dirty="0">
                <a:solidFill>
                  <a:schemeClr val="tx1"/>
                </a:solidFill>
              </a:rPr>
              <a:t>A minimum of 88% Black employees in Junior Management as a proportional representative percentage of all junior management of which </a:t>
            </a:r>
            <a:r>
              <a:rPr lang="en-US" sz="1900" dirty="0" smtClean="0">
                <a:solidFill>
                  <a:schemeClr val="tx1"/>
                </a:solidFill>
              </a:rPr>
              <a:t>30% </a:t>
            </a:r>
            <a:r>
              <a:rPr lang="en-US" sz="1900" dirty="0">
                <a:solidFill>
                  <a:schemeClr val="tx1"/>
                </a:solidFill>
              </a:rPr>
              <a:t>is black females in that category. </a:t>
            </a:r>
            <a:endParaRPr lang="en-US" sz="1900" dirty="0" smtClean="0">
              <a:solidFill>
                <a:schemeClr val="tx1"/>
              </a:solidFill>
            </a:endParaRPr>
          </a:p>
          <a:p>
            <a:pPr lvl="0" algn="l">
              <a:spcBef>
                <a:spcPct val="0"/>
              </a:spcBef>
            </a:pPr>
            <a:endParaRPr lang="en-ZA" sz="1900" b="1" dirty="0" smtClean="0">
              <a:solidFill>
                <a:prstClr val="black"/>
              </a:solidFill>
              <a:cs typeface="Arial" charset="0"/>
            </a:endParaRPr>
          </a:p>
          <a:p>
            <a:pPr lvl="0" algn="l">
              <a:lnSpc>
                <a:spcPct val="114000"/>
              </a:lnSpc>
              <a:spcBef>
                <a:spcPct val="0"/>
              </a:spcBef>
            </a:pPr>
            <a:r>
              <a:rPr lang="en-ZA" sz="1900" b="1" dirty="0" smtClean="0">
                <a:solidFill>
                  <a:prstClr val="black"/>
                </a:solidFill>
                <a:cs typeface="Arial" charset="0"/>
              </a:rPr>
              <a:t>Employees </a:t>
            </a:r>
            <a:r>
              <a:rPr lang="en-ZA" sz="1900" b="1" dirty="0">
                <a:solidFill>
                  <a:prstClr val="black"/>
                </a:solidFill>
                <a:cs typeface="Arial" charset="0"/>
              </a:rPr>
              <a:t>with disabilities</a:t>
            </a:r>
            <a:endParaRPr lang="en-ZA" sz="1900" dirty="0">
              <a:solidFill>
                <a:prstClr val="black"/>
              </a:solidFill>
              <a:cs typeface="Arial" charset="0"/>
            </a:endParaRPr>
          </a:p>
          <a:p>
            <a:pPr lvl="0" algn="l">
              <a:lnSpc>
                <a:spcPct val="114000"/>
              </a:lnSpc>
              <a:spcBef>
                <a:spcPct val="0"/>
              </a:spcBef>
            </a:pPr>
            <a:r>
              <a:rPr lang="en-US" sz="1900" dirty="0" smtClean="0">
                <a:solidFill>
                  <a:prstClr val="black"/>
                </a:solidFill>
                <a:cs typeface="Arial" charset="0"/>
              </a:rPr>
              <a:t>2</a:t>
            </a:r>
            <a:r>
              <a:rPr lang="en-US" sz="1900" dirty="0">
                <a:solidFill>
                  <a:prstClr val="black"/>
                </a:solidFill>
                <a:cs typeface="Arial" charset="0"/>
              </a:rPr>
              <a:t>% employees with disabilities as a percentage of all employees, reflective of national and/or provincial demographics</a:t>
            </a:r>
            <a:r>
              <a:rPr lang="en-US" sz="1900" dirty="0" smtClean="0">
                <a:solidFill>
                  <a:prstClr val="black"/>
                </a:solidFill>
                <a:cs typeface="Arial" charset="0"/>
              </a:rPr>
              <a:t>.</a:t>
            </a:r>
            <a:endParaRPr lang="en-GB" sz="1900"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18</a:t>
            </a:fld>
            <a:endParaRPr lang="en-ZA" dirty="0"/>
          </a:p>
        </p:txBody>
      </p:sp>
    </p:spTree>
    <p:extLst>
      <p:ext uri="{BB962C8B-B14F-4D97-AF65-F5344CB8AC3E}">
        <p14:creationId xmlns:p14="http://schemas.microsoft.com/office/powerpoint/2010/main" val="2936192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75421" y="1"/>
            <a:ext cx="8286776" cy="380999"/>
          </a:xfrm>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a:t>
            </a:r>
            <a:r>
              <a:rPr lang="en-GB" sz="2800" b="1" dirty="0" err="1" smtClean="0">
                <a:cs typeface="Arial" panose="020B0604020202020204" pitchFamily="34" charset="0"/>
              </a:rPr>
              <a:t>cont</a:t>
            </a:r>
            <a:r>
              <a:rPr lang="en-GB" sz="2800" b="1" dirty="0" smtClean="0">
                <a:cs typeface="Arial" panose="020B0604020202020204" pitchFamily="34" charset="0"/>
              </a:rPr>
              <a:t>…</a:t>
            </a:r>
            <a:endParaRPr lang="en-US" sz="2800" b="1" dirty="0" smtClean="0"/>
          </a:p>
        </p:txBody>
      </p:sp>
      <p:sp>
        <p:nvSpPr>
          <p:cNvPr id="9" name="Subtitle 8"/>
          <p:cNvSpPr>
            <a:spLocks noGrp="1"/>
          </p:cNvSpPr>
          <p:nvPr>
            <p:ph type="subTitle" idx="1"/>
          </p:nvPr>
        </p:nvSpPr>
        <p:spPr>
          <a:xfrm>
            <a:off x="857224" y="533400"/>
            <a:ext cx="8286776" cy="4876800"/>
          </a:xfrm>
        </p:spPr>
        <p:txBody>
          <a:bodyPr/>
          <a:lstStyle/>
          <a:p>
            <a:pPr marL="0" lvl="3" algn="just">
              <a:lnSpc>
                <a:spcPct val="114000"/>
              </a:lnSpc>
              <a:buSzPct val="80000"/>
              <a:defRPr/>
            </a:pPr>
            <a:r>
              <a:rPr lang="en-ZA" b="1" u="sng" dirty="0" smtClean="0">
                <a:solidFill>
                  <a:schemeClr val="tx1"/>
                </a:solidFill>
              </a:rPr>
              <a:t>EMPLOYMENT EQUITY cont..</a:t>
            </a:r>
            <a:endParaRPr lang="en-US" u="sng" dirty="0">
              <a:solidFill>
                <a:schemeClr val="tx1"/>
              </a:solidFill>
            </a:endParaRPr>
          </a:p>
          <a:p>
            <a:pPr lvl="0" algn="just">
              <a:lnSpc>
                <a:spcPct val="114000"/>
              </a:lnSpc>
              <a:spcBef>
                <a:spcPct val="0"/>
              </a:spcBef>
            </a:pPr>
            <a:r>
              <a:rPr lang="en-ZA" sz="2100" b="1" dirty="0">
                <a:solidFill>
                  <a:prstClr val="black"/>
                </a:solidFill>
                <a:cs typeface="Arial" charset="0"/>
              </a:rPr>
              <a:t>Core and Critical skills </a:t>
            </a:r>
            <a:endParaRPr lang="en-ZA" sz="2100" dirty="0">
              <a:solidFill>
                <a:prstClr val="black"/>
              </a:solidFill>
              <a:cs typeface="Arial" charset="0"/>
            </a:endParaRPr>
          </a:p>
          <a:p>
            <a:pPr marL="342900" lvl="0" indent="-342900" algn="just">
              <a:lnSpc>
                <a:spcPct val="114000"/>
              </a:lnSpc>
              <a:spcBef>
                <a:spcPct val="0"/>
              </a:spcBef>
              <a:buFont typeface="Arial" panose="020B0604020202020204" pitchFamily="34" charset="0"/>
              <a:buChar char="•"/>
            </a:pPr>
            <a:r>
              <a:rPr lang="en-ZA" sz="2100" dirty="0">
                <a:solidFill>
                  <a:prstClr val="black"/>
                </a:solidFill>
                <a:cs typeface="Arial" charset="0"/>
              </a:rPr>
              <a:t>Mining right holders must ensure that a minimum of 40% Black people are represented in the mining company’s core and critical </a:t>
            </a:r>
            <a:r>
              <a:rPr lang="en-ZA" sz="2100" dirty="0" smtClean="0">
                <a:solidFill>
                  <a:prstClr val="black"/>
                </a:solidFill>
                <a:cs typeface="Arial" charset="0"/>
              </a:rPr>
              <a:t>skills.</a:t>
            </a:r>
          </a:p>
          <a:p>
            <a:pPr marL="342900" lvl="0" indent="-342900" algn="just">
              <a:lnSpc>
                <a:spcPct val="114000"/>
              </a:lnSpc>
              <a:spcBef>
                <a:spcPct val="0"/>
              </a:spcBef>
              <a:buFont typeface="Arial" panose="020B0604020202020204" pitchFamily="34" charset="0"/>
              <a:buChar char="•"/>
            </a:pPr>
            <a:r>
              <a:rPr lang="en-ZA" sz="2100" dirty="0" smtClean="0">
                <a:solidFill>
                  <a:prstClr val="black"/>
                </a:solidFill>
                <a:cs typeface="Arial" charset="0"/>
              </a:rPr>
              <a:t>Core and critical skills have been defined to include technical representation across all organisational levels.</a:t>
            </a:r>
            <a:endParaRPr lang="en-ZA" sz="1700" dirty="0">
              <a:solidFill>
                <a:prstClr val="black"/>
              </a:solidFill>
              <a:cs typeface="Arial"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19</a:t>
            </a:fld>
            <a:endParaRPr lang="en-ZA" dirty="0"/>
          </a:p>
        </p:txBody>
      </p:sp>
    </p:spTree>
    <p:extLst>
      <p:ext uri="{BB962C8B-B14F-4D97-AF65-F5344CB8AC3E}">
        <p14:creationId xmlns:p14="http://schemas.microsoft.com/office/powerpoint/2010/main" val="1213443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125428"/>
            <a:ext cx="8286776" cy="407972"/>
          </a:xfrm>
        </p:spPr>
        <p:txBody>
          <a:bodyPr/>
          <a:lstStyle/>
          <a:p>
            <a:pPr eaLnBrk="1" hangingPunct="1">
              <a:defRPr/>
            </a:pPr>
            <a:r>
              <a:rPr lang="en-GB" sz="2800" b="1" dirty="0" smtClean="0">
                <a:ea typeface="Times New Roman" pitchFamily="18" charset="0"/>
                <a:cs typeface="Arial" panose="020B0604020202020204" pitchFamily="34" charset="0"/>
              </a:rPr>
              <a:t>PRESENTATION OUTLINE</a:t>
            </a:r>
            <a:endParaRPr lang="en-US" sz="2800" b="1" dirty="0" smtClean="0">
              <a:cs typeface="Arial" panose="020B0604020202020204" pitchFamily="34" charset="0"/>
            </a:endParaRPr>
          </a:p>
        </p:txBody>
      </p:sp>
      <p:sp>
        <p:nvSpPr>
          <p:cNvPr id="9" name="Subtitle 8"/>
          <p:cNvSpPr>
            <a:spLocks noGrp="1"/>
          </p:cNvSpPr>
          <p:nvPr>
            <p:ph type="subTitle" idx="1"/>
          </p:nvPr>
        </p:nvSpPr>
        <p:spPr>
          <a:xfrm>
            <a:off x="971600" y="685800"/>
            <a:ext cx="8172400" cy="4957778"/>
          </a:xfrm>
        </p:spPr>
        <p:txBody>
          <a:bodyPr/>
          <a:lstStyle/>
          <a:p>
            <a:pPr marL="342900" indent="-342900" algn="l">
              <a:lnSpc>
                <a:spcPct val="150000"/>
              </a:lnSpc>
              <a:buSzPct val="80000"/>
              <a:buFont typeface="Arial" panose="020B0604020202020204" pitchFamily="34" charset="0"/>
              <a:buChar char="•"/>
              <a:defRPr/>
            </a:pPr>
            <a:r>
              <a:rPr lang="en-GB" sz="2000" dirty="0" smtClean="0">
                <a:solidFill>
                  <a:schemeClr val="tx1"/>
                </a:solidFill>
                <a:latin typeface="+mj-lt"/>
                <a:ea typeface="Times New Roman" pitchFamily="18" charset="0"/>
                <a:cs typeface="Arial" panose="020B0604020202020204" pitchFamily="34" charset="0"/>
              </a:rPr>
              <a:t>Introduction.</a:t>
            </a:r>
          </a:p>
          <a:p>
            <a:pPr marL="342900" indent="-342900" algn="l">
              <a:lnSpc>
                <a:spcPct val="150000"/>
              </a:lnSpc>
              <a:buSzPct val="80000"/>
              <a:buFont typeface="Arial" panose="020B0604020202020204" pitchFamily="34" charset="0"/>
              <a:buChar char="•"/>
              <a:defRPr/>
            </a:pPr>
            <a:r>
              <a:rPr lang="en-GB" sz="2000" dirty="0" smtClean="0">
                <a:solidFill>
                  <a:schemeClr val="tx1"/>
                </a:solidFill>
                <a:latin typeface="+mj-lt"/>
                <a:ea typeface="Times New Roman" pitchFamily="18" charset="0"/>
                <a:cs typeface="Arial" panose="020B0604020202020204" pitchFamily="34" charset="0"/>
              </a:rPr>
              <a:t>Objects of the Mining Charter.</a:t>
            </a:r>
          </a:p>
          <a:p>
            <a:pPr marL="342900" indent="-342900" algn="l">
              <a:lnSpc>
                <a:spcPct val="150000"/>
              </a:lnSpc>
              <a:buSzPct val="80000"/>
              <a:buFont typeface="Arial" panose="020B0604020202020204" pitchFamily="34" charset="0"/>
              <a:buChar char="•"/>
              <a:defRPr/>
            </a:pPr>
            <a:r>
              <a:rPr lang="en-GB" sz="2000" dirty="0" smtClean="0">
                <a:solidFill>
                  <a:schemeClr val="tx1"/>
                </a:solidFill>
                <a:latin typeface="+mj-lt"/>
                <a:ea typeface="Times New Roman" pitchFamily="18" charset="0"/>
                <a:cs typeface="Arial" panose="020B0604020202020204" pitchFamily="34" charset="0"/>
              </a:rPr>
              <a:t>Background.</a:t>
            </a:r>
          </a:p>
          <a:p>
            <a:pPr marL="342900" indent="-342900" algn="l">
              <a:lnSpc>
                <a:spcPct val="150000"/>
              </a:lnSpc>
              <a:buSzPct val="80000"/>
              <a:buFont typeface="Arial" panose="020B0604020202020204" pitchFamily="34" charset="0"/>
              <a:buChar char="•"/>
              <a:defRPr/>
            </a:pPr>
            <a:r>
              <a:rPr lang="en-GB" sz="2000" dirty="0" smtClean="0">
                <a:solidFill>
                  <a:schemeClr val="tx1"/>
                </a:solidFill>
                <a:latin typeface="+mj-lt"/>
                <a:ea typeface="Times New Roman" pitchFamily="18" charset="0"/>
                <a:cs typeface="Arial" panose="020B0604020202020204" pitchFamily="34" charset="0"/>
              </a:rPr>
              <a:t>Alignment with the BBBEEA and generic codes.</a:t>
            </a:r>
          </a:p>
          <a:p>
            <a:pPr marL="341313" indent="-341313" algn="l">
              <a:lnSpc>
                <a:spcPct val="150000"/>
              </a:lnSpc>
              <a:buSzPct val="80000"/>
              <a:buFont typeface="Arial" pitchFamily="34" charset="0"/>
              <a:buChar char="•"/>
              <a:defRPr/>
            </a:pPr>
            <a:r>
              <a:rPr lang="en-GB" sz="2000" dirty="0" smtClean="0">
                <a:solidFill>
                  <a:schemeClr val="tx1"/>
                </a:solidFill>
                <a:latin typeface="+mj-lt"/>
                <a:ea typeface="Times New Roman" pitchFamily="18" charset="0"/>
                <a:cs typeface="Arial" panose="020B0604020202020204" pitchFamily="34" charset="0"/>
              </a:rPr>
              <a:t>Summary </a:t>
            </a:r>
            <a:r>
              <a:rPr lang="en-GB" sz="2000" dirty="0">
                <a:solidFill>
                  <a:schemeClr val="tx1"/>
                </a:solidFill>
                <a:latin typeface="+mj-lt"/>
                <a:ea typeface="Times New Roman" pitchFamily="18" charset="0"/>
                <a:cs typeface="Arial" panose="020B0604020202020204" pitchFamily="34" charset="0"/>
              </a:rPr>
              <a:t>of the draft Mining </a:t>
            </a:r>
            <a:r>
              <a:rPr lang="en-GB" sz="2000" dirty="0" smtClean="0">
                <a:solidFill>
                  <a:schemeClr val="tx1"/>
                </a:solidFill>
                <a:latin typeface="+mj-lt"/>
                <a:ea typeface="Times New Roman" pitchFamily="18" charset="0"/>
                <a:cs typeface="Arial" panose="020B0604020202020204" pitchFamily="34" charset="0"/>
              </a:rPr>
              <a:t>Charter.</a:t>
            </a:r>
          </a:p>
          <a:p>
            <a:pPr marL="341313" indent="-341313" algn="l">
              <a:lnSpc>
                <a:spcPct val="150000"/>
              </a:lnSpc>
              <a:buSzPct val="80000"/>
              <a:buFont typeface="Arial" pitchFamily="34" charset="0"/>
              <a:buChar char="•"/>
              <a:defRPr/>
            </a:pPr>
            <a:r>
              <a:rPr lang="en-GB" sz="2000" dirty="0" smtClean="0">
                <a:solidFill>
                  <a:schemeClr val="tx1"/>
                </a:solidFill>
                <a:latin typeface="+mj-lt"/>
                <a:ea typeface="Times New Roman" pitchFamily="18" charset="0"/>
                <a:cs typeface="Arial" panose="020B0604020202020204" pitchFamily="34" charset="0"/>
              </a:rPr>
              <a:t>Establishment of the Mining Transformation and Development Agency.</a:t>
            </a:r>
          </a:p>
          <a:p>
            <a:pPr marL="341313" indent="-341313" algn="l">
              <a:lnSpc>
                <a:spcPct val="150000"/>
              </a:lnSpc>
              <a:buSzPct val="80000"/>
              <a:buFont typeface="Arial" pitchFamily="34" charset="0"/>
              <a:buChar char="•"/>
              <a:defRPr/>
            </a:pPr>
            <a:r>
              <a:rPr lang="en-GB" sz="2000" dirty="0" smtClean="0">
                <a:solidFill>
                  <a:schemeClr val="tx1"/>
                </a:solidFill>
                <a:latin typeface="+mj-lt"/>
                <a:ea typeface="Times New Roman" pitchFamily="18" charset="0"/>
                <a:cs typeface="Arial" panose="020B0604020202020204" pitchFamily="34" charset="0"/>
              </a:rPr>
              <a:t>Concluding remarks.</a:t>
            </a:r>
          </a:p>
          <a:p>
            <a:pPr marL="341313" indent="-341313" algn="l">
              <a:lnSpc>
                <a:spcPct val="150000"/>
              </a:lnSpc>
              <a:buSzPct val="80000"/>
              <a:buFont typeface="Arial" pitchFamily="34" charset="0"/>
              <a:buChar char="•"/>
              <a:defRPr/>
            </a:pPr>
            <a:endParaRPr lang="en-GB" sz="2000" dirty="0" smtClean="0">
              <a:solidFill>
                <a:schemeClr val="tx1"/>
              </a:solidFill>
              <a:latin typeface="+mj-lt"/>
              <a:ea typeface="Times New Roman" pitchFamily="18" charset="0"/>
              <a:cs typeface="Arial" panose="020B0604020202020204" pitchFamily="34" charset="0"/>
            </a:endParaRPr>
          </a:p>
          <a:p>
            <a:pPr marL="341313" indent="-341313" algn="l">
              <a:lnSpc>
                <a:spcPct val="150000"/>
              </a:lnSpc>
              <a:buSzPct val="80000"/>
              <a:buFont typeface="Arial" pitchFamily="34" charset="0"/>
              <a:buChar char="•"/>
              <a:defRPr/>
            </a:pPr>
            <a:endParaRPr lang="en-GB" sz="2000" dirty="0" smtClean="0">
              <a:solidFill>
                <a:schemeClr val="tx1"/>
              </a:solidFill>
              <a:latin typeface="+mj-lt"/>
              <a:ea typeface="Times New Roman"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2</a:t>
            </a:fld>
            <a:endParaRPr lang="en-Z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404664"/>
          </a:xfrm>
        </p:spPr>
        <p:txBody>
          <a:bodyPr/>
          <a:lstStyle/>
          <a:p>
            <a:pPr eaLnBrk="1" hangingPunct="1">
              <a:defRPr/>
            </a:pPr>
            <a:r>
              <a:rPr lang="en-GB" sz="2800" b="1" dirty="0">
                <a:cs typeface="Arial" panose="020B0604020202020204" pitchFamily="34" charset="0"/>
              </a:rPr>
              <a:t>SUMMARY OF THE DRAFT MINING </a:t>
            </a:r>
            <a:r>
              <a:rPr lang="en-GB" sz="2800" b="1" dirty="0" smtClean="0">
                <a:cs typeface="Arial" panose="020B0604020202020204" pitchFamily="34" charset="0"/>
              </a:rPr>
              <a:t>CHARTER cont...</a:t>
            </a:r>
            <a:endParaRPr lang="en-US" sz="2800" b="1" dirty="0" smtClean="0"/>
          </a:p>
        </p:txBody>
      </p:sp>
      <p:sp>
        <p:nvSpPr>
          <p:cNvPr id="9" name="Subtitle 8"/>
          <p:cNvSpPr>
            <a:spLocks noGrp="1"/>
          </p:cNvSpPr>
          <p:nvPr>
            <p:ph type="subTitle" idx="1"/>
          </p:nvPr>
        </p:nvSpPr>
        <p:spPr>
          <a:xfrm>
            <a:off x="914400" y="404664"/>
            <a:ext cx="8134376" cy="5234136"/>
          </a:xfrm>
        </p:spPr>
        <p:txBody>
          <a:bodyPr/>
          <a:lstStyle/>
          <a:p>
            <a:pPr lvl="0" algn="just">
              <a:lnSpc>
                <a:spcPct val="114000"/>
              </a:lnSpc>
              <a:spcBef>
                <a:spcPts val="300"/>
              </a:spcBef>
            </a:pPr>
            <a:r>
              <a:rPr lang="en-ZA" sz="1900" b="1" u="sng" dirty="0" smtClean="0">
                <a:solidFill>
                  <a:schemeClr val="tx1"/>
                </a:solidFill>
              </a:rPr>
              <a:t>SUSTAINABLE </a:t>
            </a:r>
            <a:r>
              <a:rPr lang="en-ZA" sz="1900" b="1" u="sng" dirty="0">
                <a:solidFill>
                  <a:schemeClr val="tx1"/>
                </a:solidFill>
              </a:rPr>
              <a:t>DEVELOPMENT </a:t>
            </a:r>
            <a:r>
              <a:rPr lang="en-ZA" sz="1900" b="1" u="sng" dirty="0" smtClean="0">
                <a:solidFill>
                  <a:schemeClr val="tx1"/>
                </a:solidFill>
              </a:rPr>
              <a:t>:</a:t>
            </a:r>
          </a:p>
          <a:p>
            <a:pPr marL="342900" lvl="0" indent="-342900" algn="just">
              <a:lnSpc>
                <a:spcPct val="114000"/>
              </a:lnSpc>
              <a:spcBef>
                <a:spcPts val="300"/>
              </a:spcBef>
              <a:buFont typeface="Arial" panose="020B0604020202020204" pitchFamily="34" charset="0"/>
              <a:buChar char="•"/>
            </a:pPr>
            <a:r>
              <a:rPr lang="en-ZA" sz="1900" dirty="0" smtClean="0">
                <a:solidFill>
                  <a:schemeClr val="tx1"/>
                </a:solidFill>
              </a:rPr>
              <a:t>A number </a:t>
            </a:r>
            <a:r>
              <a:rPr lang="en-ZA" sz="1900" dirty="0">
                <a:solidFill>
                  <a:schemeClr val="tx1"/>
                </a:solidFill>
              </a:rPr>
              <a:t>of stakeholders who submitted written submissions raised concerns with the omission of the element, stating that since the coming into effect of the mining charter </a:t>
            </a:r>
            <a:r>
              <a:rPr lang="en-ZA" sz="1900" dirty="0" smtClean="0">
                <a:solidFill>
                  <a:schemeClr val="tx1"/>
                </a:solidFill>
              </a:rPr>
              <a:t>2010, remarkable traction had been gained on implementation of environment provisions as well as the Mine </a:t>
            </a:r>
            <a:r>
              <a:rPr lang="en-ZA" sz="1900" dirty="0">
                <a:solidFill>
                  <a:schemeClr val="tx1"/>
                </a:solidFill>
              </a:rPr>
              <a:t>health and safety </a:t>
            </a:r>
            <a:r>
              <a:rPr lang="en-ZA" sz="1900" dirty="0" smtClean="0">
                <a:solidFill>
                  <a:schemeClr val="tx1"/>
                </a:solidFill>
              </a:rPr>
              <a:t>resolutions</a:t>
            </a:r>
            <a:r>
              <a:rPr lang="en-ZA" sz="1900" dirty="0" smtClean="0"/>
              <a:t>.</a:t>
            </a:r>
            <a:endParaRPr lang="en-US" sz="1900" dirty="0"/>
          </a:p>
          <a:p>
            <a:pPr marL="342900" indent="-342900" algn="just">
              <a:lnSpc>
                <a:spcPct val="114000"/>
              </a:lnSpc>
              <a:spcBef>
                <a:spcPts val="300"/>
              </a:spcBef>
              <a:buFont typeface="Arial" panose="020B0604020202020204" pitchFamily="34" charset="0"/>
              <a:buChar char="•"/>
            </a:pPr>
            <a:r>
              <a:rPr lang="en-ZA" sz="1900" dirty="0">
                <a:solidFill>
                  <a:schemeClr val="tx1"/>
                </a:solidFill>
              </a:rPr>
              <a:t>Based on the concerns raised by </a:t>
            </a:r>
            <a:r>
              <a:rPr lang="en-ZA" sz="1900" dirty="0" smtClean="0">
                <a:solidFill>
                  <a:schemeClr val="tx1"/>
                </a:solidFill>
              </a:rPr>
              <a:t>stakeholders, the element has been reconsidered and accordingly being refined for inclusion. </a:t>
            </a:r>
          </a:p>
          <a:p>
            <a:pPr marL="342900" indent="-342900" algn="just">
              <a:lnSpc>
                <a:spcPct val="114000"/>
              </a:lnSpc>
              <a:spcBef>
                <a:spcPts val="300"/>
              </a:spcBef>
              <a:buFont typeface="Arial" panose="020B0604020202020204" pitchFamily="34" charset="0"/>
              <a:buChar char="•"/>
            </a:pPr>
            <a:r>
              <a:rPr lang="en-US" sz="1900" dirty="0" smtClean="0">
                <a:solidFill>
                  <a:schemeClr val="tx1"/>
                </a:solidFill>
              </a:rPr>
              <a:t>The mining charter further introduces 0.15% </a:t>
            </a:r>
            <a:r>
              <a:rPr lang="en-US" sz="1900" dirty="0">
                <a:solidFill>
                  <a:schemeClr val="tx1"/>
                </a:solidFill>
              </a:rPr>
              <a:t>of annual turn over to be contributed towards R&amp;D in the </a:t>
            </a:r>
            <a:r>
              <a:rPr lang="en-US" sz="1900" dirty="0" smtClean="0">
                <a:solidFill>
                  <a:schemeClr val="tx1"/>
                </a:solidFill>
              </a:rPr>
              <a:t>Country.</a:t>
            </a:r>
            <a:endParaRPr lang="en-ZA" sz="1900" dirty="0" smtClean="0">
              <a:solidFill>
                <a:schemeClr val="tx1"/>
              </a:solidFill>
            </a:endParaRPr>
          </a:p>
          <a:p>
            <a:pPr marL="0" lvl="3" algn="just">
              <a:lnSpc>
                <a:spcPct val="114000"/>
              </a:lnSpc>
              <a:spcBef>
                <a:spcPts val="300"/>
              </a:spcBef>
              <a:buSzPct val="80000"/>
              <a:defRPr/>
            </a:pPr>
            <a:r>
              <a:rPr lang="en-ZA" sz="1900" b="1" u="sng" dirty="0">
                <a:solidFill>
                  <a:schemeClr val="tx1"/>
                </a:solidFill>
              </a:rPr>
              <a:t>HOUSING AND LIVING CONDITIONS:</a:t>
            </a:r>
            <a:endParaRPr lang="en-US" sz="1900" b="1" u="sng" dirty="0">
              <a:solidFill>
                <a:schemeClr val="tx1"/>
              </a:solidFill>
            </a:endParaRPr>
          </a:p>
          <a:p>
            <a:pPr marL="342900" lvl="3" indent="-342900" algn="just">
              <a:lnSpc>
                <a:spcPct val="114000"/>
              </a:lnSpc>
              <a:spcBef>
                <a:spcPts val="300"/>
              </a:spcBef>
              <a:buSzPct val="80000"/>
              <a:buFont typeface="Arial" panose="020B0604020202020204" pitchFamily="34" charset="0"/>
              <a:buChar char="•"/>
              <a:defRPr/>
            </a:pPr>
            <a:r>
              <a:rPr lang="en-US" sz="1900" dirty="0">
                <a:solidFill>
                  <a:schemeClr val="tx1"/>
                </a:solidFill>
              </a:rPr>
              <a:t>This element has been </a:t>
            </a:r>
            <a:r>
              <a:rPr lang="en-US" sz="1900" dirty="0" smtClean="0">
                <a:solidFill>
                  <a:schemeClr val="tx1"/>
                </a:solidFill>
              </a:rPr>
              <a:t>omitted </a:t>
            </a:r>
            <a:r>
              <a:rPr lang="en-US" sz="1900" dirty="0">
                <a:solidFill>
                  <a:schemeClr val="tx1"/>
                </a:solidFill>
              </a:rPr>
              <a:t>from the </a:t>
            </a:r>
            <a:r>
              <a:rPr lang="en-US" sz="1900" dirty="0" smtClean="0">
                <a:solidFill>
                  <a:schemeClr val="tx1"/>
                </a:solidFill>
              </a:rPr>
              <a:t>Charter and is accordingly </a:t>
            </a:r>
            <a:r>
              <a:rPr lang="en-US" sz="1900" dirty="0">
                <a:solidFill>
                  <a:schemeClr val="tx1"/>
                </a:solidFill>
              </a:rPr>
              <a:t>being </a:t>
            </a:r>
            <a:r>
              <a:rPr lang="en-US" sz="1900" dirty="0" smtClean="0">
                <a:solidFill>
                  <a:schemeClr val="tx1"/>
                </a:solidFill>
              </a:rPr>
              <a:t>strengthened under </a:t>
            </a:r>
            <a:r>
              <a:rPr lang="en-US" sz="1900" dirty="0">
                <a:solidFill>
                  <a:schemeClr val="tx1"/>
                </a:solidFill>
              </a:rPr>
              <a:t>Housing and Living conditions standards, as provided for in </a:t>
            </a:r>
            <a:r>
              <a:rPr lang="en-US" sz="1900" dirty="0" smtClean="0">
                <a:solidFill>
                  <a:schemeClr val="tx1"/>
                </a:solidFill>
              </a:rPr>
              <a:t>Section100(1)(b) </a:t>
            </a:r>
            <a:r>
              <a:rPr lang="en-US" sz="1900" dirty="0">
                <a:solidFill>
                  <a:schemeClr val="tx1"/>
                </a:solidFill>
              </a:rPr>
              <a:t>of the </a:t>
            </a:r>
            <a:r>
              <a:rPr lang="en-US" sz="1900" dirty="0" smtClean="0">
                <a:solidFill>
                  <a:schemeClr val="tx1"/>
                </a:solidFill>
              </a:rPr>
              <a:t>MPRDA</a:t>
            </a:r>
            <a:r>
              <a:rPr lang="en-US" sz="1900" b="1" dirty="0" smtClean="0">
                <a:solidFill>
                  <a:schemeClr val="tx1"/>
                </a:solidFill>
              </a:rPr>
              <a:t>.</a:t>
            </a:r>
            <a:endParaRPr lang="en-ZA" sz="19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20</a:t>
            </a:fld>
            <a:endParaRPr lang="en-ZA"/>
          </a:p>
        </p:txBody>
      </p:sp>
    </p:spTree>
    <p:extLst>
      <p:ext uri="{BB962C8B-B14F-4D97-AF65-F5344CB8AC3E}">
        <p14:creationId xmlns:p14="http://schemas.microsoft.com/office/powerpoint/2010/main" val="3355877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609600"/>
          </a:xfrm>
        </p:spPr>
        <p:txBody>
          <a:bodyPr/>
          <a:lstStyle/>
          <a:p>
            <a:pPr eaLnBrk="1" hangingPunct="1">
              <a:defRPr/>
            </a:pPr>
            <a:r>
              <a:rPr lang="en-GB" sz="2800" b="1" dirty="0" smtClean="0">
                <a:cs typeface="Arial" panose="020B0604020202020204" pitchFamily="34" charset="0"/>
              </a:rPr>
              <a:t>ESTABLISHMENT OF THE MTDA</a:t>
            </a:r>
            <a:endParaRPr lang="en-US" sz="2800" b="1" dirty="0" smtClean="0"/>
          </a:p>
        </p:txBody>
      </p:sp>
      <p:sp>
        <p:nvSpPr>
          <p:cNvPr id="9" name="Subtitle 8"/>
          <p:cNvSpPr>
            <a:spLocks noGrp="1"/>
          </p:cNvSpPr>
          <p:nvPr>
            <p:ph type="subTitle" idx="1"/>
          </p:nvPr>
        </p:nvSpPr>
        <p:spPr>
          <a:xfrm>
            <a:off x="914400" y="609600"/>
            <a:ext cx="8134376" cy="5029200"/>
          </a:xfrm>
        </p:spPr>
        <p:txBody>
          <a:bodyPr/>
          <a:lstStyle/>
          <a:p>
            <a:pPr marL="342900" lvl="0" indent="-342900" algn="just">
              <a:lnSpc>
                <a:spcPct val="114000"/>
              </a:lnSpc>
              <a:spcBef>
                <a:spcPts val="300"/>
              </a:spcBef>
              <a:buFont typeface="Arial" panose="020B0604020202020204" pitchFamily="34" charset="0"/>
              <a:buChar char="•"/>
            </a:pPr>
            <a:r>
              <a:rPr lang="en-ZA" sz="2000" dirty="0" smtClean="0">
                <a:solidFill>
                  <a:schemeClr val="tx1"/>
                </a:solidFill>
              </a:rPr>
              <a:t>The reviewed Mining Charter proposes the establishment of the Mining Transformation and Development Agency (MTDA).</a:t>
            </a:r>
          </a:p>
          <a:p>
            <a:pPr marL="342900" lvl="0" indent="-342900" algn="just">
              <a:lnSpc>
                <a:spcPct val="114000"/>
              </a:lnSpc>
              <a:spcBef>
                <a:spcPts val="300"/>
              </a:spcBef>
              <a:buFont typeface="Arial" panose="020B0604020202020204" pitchFamily="34" charset="0"/>
              <a:buChar char="•"/>
            </a:pPr>
            <a:r>
              <a:rPr lang="en-ZA" sz="2000" dirty="0" smtClean="0">
                <a:solidFill>
                  <a:schemeClr val="tx1"/>
                </a:solidFill>
              </a:rPr>
              <a:t>The MTDA replaces the social development fund and the Ministerial Skills development fund which were proposed by the gazetted charter.</a:t>
            </a:r>
          </a:p>
          <a:p>
            <a:pPr marL="342900" lvl="0" indent="-342900" algn="just">
              <a:lnSpc>
                <a:spcPct val="114000"/>
              </a:lnSpc>
              <a:spcBef>
                <a:spcPts val="300"/>
              </a:spcBef>
              <a:buFont typeface="Arial" panose="020B0604020202020204" pitchFamily="34" charset="0"/>
              <a:buChar char="•"/>
            </a:pPr>
            <a:r>
              <a:rPr lang="en-ZA" sz="2000" dirty="0" smtClean="0">
                <a:solidFill>
                  <a:schemeClr val="tx1"/>
                </a:solidFill>
              </a:rPr>
              <a:t>The MTDA will be responsible for skills, enterprise and supplier development.</a:t>
            </a:r>
          </a:p>
          <a:p>
            <a:pPr marL="342900" lvl="0" indent="-342900" algn="just">
              <a:lnSpc>
                <a:spcPct val="114000"/>
              </a:lnSpc>
              <a:spcBef>
                <a:spcPts val="300"/>
              </a:spcBef>
              <a:buFont typeface="Arial" panose="020B0604020202020204" pitchFamily="34" charset="0"/>
              <a:buChar char="•"/>
            </a:pPr>
            <a:r>
              <a:rPr lang="en-ZA" sz="2000" dirty="0" smtClean="0">
                <a:solidFill>
                  <a:schemeClr val="tx1"/>
                </a:solidFill>
              </a:rPr>
              <a:t>The agency will manage the </a:t>
            </a:r>
            <a:r>
              <a:rPr lang="en-ZA" sz="2000" dirty="0">
                <a:solidFill>
                  <a:schemeClr val="tx1"/>
                </a:solidFill>
              </a:rPr>
              <a:t>2</a:t>
            </a:r>
            <a:r>
              <a:rPr lang="en-ZA" sz="2000" dirty="0" smtClean="0">
                <a:solidFill>
                  <a:schemeClr val="tx1"/>
                </a:solidFill>
              </a:rPr>
              <a:t>% leviable amount for skills development and the 1% annual turn over to be contributed by foreign suppliers.</a:t>
            </a:r>
            <a:endParaRPr lang="en-ZA" sz="2000" dirty="0">
              <a:solidFill>
                <a:schemeClr val="tx1"/>
              </a:solidFill>
            </a:endParaRPr>
          </a:p>
          <a:p>
            <a:pPr marL="342900" lvl="0" indent="-342900" algn="just">
              <a:lnSpc>
                <a:spcPct val="114000"/>
              </a:lnSpc>
              <a:spcBef>
                <a:spcPts val="300"/>
              </a:spcBef>
              <a:buFont typeface="Arial" panose="020B0604020202020204" pitchFamily="34" charset="0"/>
              <a:buChar char="•"/>
            </a:pPr>
            <a:r>
              <a:rPr lang="en-US" sz="2000" dirty="0" smtClean="0">
                <a:solidFill>
                  <a:schemeClr val="tx1"/>
                </a:solidFill>
              </a:rPr>
              <a:t> Establishment of the MTDA shall be concluded within 12 months after the publication of the reviewed mining charter.</a:t>
            </a:r>
            <a:endParaRPr lang="en-ZA" sz="20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solidFill>
                  <a:prstClr val="black">
                    <a:tint val="75000"/>
                  </a:prstClr>
                </a:solidFill>
              </a:rPr>
              <a:pPr>
                <a:defRPr/>
              </a:pPr>
              <a:t>21</a:t>
            </a:fld>
            <a:endParaRPr lang="en-ZA">
              <a:solidFill>
                <a:prstClr val="black">
                  <a:tint val="75000"/>
                </a:prstClr>
              </a:solidFill>
            </a:endParaRPr>
          </a:p>
        </p:txBody>
      </p:sp>
    </p:spTree>
    <p:extLst>
      <p:ext uri="{BB962C8B-B14F-4D97-AF65-F5344CB8AC3E}">
        <p14:creationId xmlns:p14="http://schemas.microsoft.com/office/powerpoint/2010/main" val="4185624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0" y="0"/>
            <a:ext cx="9144000" cy="528622"/>
          </a:xfrm>
          <a:solidFill>
            <a:schemeClr val="bg1"/>
          </a:solidFill>
        </p:spPr>
        <p:txBody>
          <a:bodyPr/>
          <a:lstStyle/>
          <a:p>
            <a:pPr eaLnBrk="1" hangingPunct="1">
              <a:defRPr/>
            </a:pPr>
            <a:r>
              <a:rPr lang="en-US" sz="2800" b="1" dirty="0" smtClean="0">
                <a:cs typeface="Arial" panose="020B0604020202020204" pitchFamily="34" charset="0"/>
              </a:rPr>
              <a:t>CONCLUDING REMARKS</a:t>
            </a:r>
          </a:p>
        </p:txBody>
      </p:sp>
      <p:sp>
        <p:nvSpPr>
          <p:cNvPr id="9" name="Subtitle 8"/>
          <p:cNvSpPr>
            <a:spLocks noGrp="1"/>
          </p:cNvSpPr>
          <p:nvPr>
            <p:ph type="subTitle" idx="1"/>
          </p:nvPr>
        </p:nvSpPr>
        <p:spPr>
          <a:xfrm>
            <a:off x="838200" y="681022"/>
            <a:ext cx="8153400" cy="4805378"/>
          </a:xfrm>
          <a:noFill/>
        </p:spPr>
        <p:txBody>
          <a:bodyPr/>
          <a:lstStyle/>
          <a:p>
            <a:pPr marL="342900" indent="-342900" algn="just">
              <a:spcBef>
                <a:spcPts val="300"/>
              </a:spcBef>
              <a:buSzPct val="80000"/>
              <a:buFont typeface="Arial" panose="020B0604020202020204" pitchFamily="34" charset="0"/>
              <a:buChar char="•"/>
              <a:defRPr/>
            </a:pPr>
            <a:r>
              <a:rPr lang="en-GB" sz="2000" dirty="0" smtClean="0">
                <a:solidFill>
                  <a:schemeClr val="tx1"/>
                </a:solidFill>
                <a:ea typeface="Times New Roman" pitchFamily="18" charset="0"/>
                <a:cs typeface="Arial" panose="020B0604020202020204" pitchFamily="34" charset="0"/>
              </a:rPr>
              <a:t>The alignment of the Mining Charter with the BBBEE Act, the Dti Codes and other Government’s regulatory frameworks is a necessary step for the integration of governments transformation policies and legislation in order to create regulatory certainty. </a:t>
            </a:r>
          </a:p>
          <a:p>
            <a:pPr marL="342900" indent="-342900" algn="just">
              <a:spcBef>
                <a:spcPts val="300"/>
              </a:spcBef>
              <a:buSzPct val="80000"/>
              <a:buFont typeface="Arial" panose="020B0604020202020204" pitchFamily="34" charset="0"/>
              <a:buChar char="•"/>
              <a:defRPr/>
            </a:pPr>
            <a:r>
              <a:rPr lang="en-GB" sz="2000" dirty="0" smtClean="0">
                <a:solidFill>
                  <a:schemeClr val="tx1"/>
                </a:solidFill>
                <a:ea typeface="Times New Roman" pitchFamily="18" charset="0"/>
                <a:cs typeface="Arial" panose="020B0604020202020204" pitchFamily="34" charset="0"/>
              </a:rPr>
              <a:t>The streamlined community development element seeks to ensure that mine communities and major labour sending communities optimally benefit from mining activities.</a:t>
            </a:r>
          </a:p>
          <a:p>
            <a:pPr marL="342900" indent="-342900" algn="just">
              <a:spcBef>
                <a:spcPts val="300"/>
              </a:spcBef>
              <a:buSzPct val="80000"/>
              <a:buFont typeface="Arial" panose="020B0604020202020204" pitchFamily="34" charset="0"/>
              <a:buChar char="•"/>
              <a:defRPr/>
            </a:pPr>
            <a:r>
              <a:rPr lang="en-GB" sz="2000" dirty="0">
                <a:solidFill>
                  <a:schemeClr val="tx1"/>
                </a:solidFill>
                <a:ea typeface="Times New Roman" pitchFamily="18" charset="0"/>
                <a:cs typeface="Arial" panose="020B0604020202020204" pitchFamily="34" charset="0"/>
              </a:rPr>
              <a:t>The review process has been subjected to a thorough consultation process with </a:t>
            </a:r>
            <a:r>
              <a:rPr lang="en-GB" sz="2000" dirty="0" smtClean="0">
                <a:solidFill>
                  <a:schemeClr val="tx1"/>
                </a:solidFill>
                <a:ea typeface="Times New Roman" pitchFamily="18" charset="0"/>
                <a:cs typeface="Arial" panose="020B0604020202020204" pitchFamily="34" charset="0"/>
              </a:rPr>
              <a:t>relevant stakeholders </a:t>
            </a:r>
            <a:r>
              <a:rPr lang="en-GB" sz="2000" dirty="0">
                <a:solidFill>
                  <a:schemeClr val="tx1"/>
                </a:solidFill>
                <a:ea typeface="Times New Roman" pitchFamily="18" charset="0"/>
                <a:cs typeface="Arial" panose="020B0604020202020204" pitchFamily="34" charset="0"/>
              </a:rPr>
              <a:t>and affected </a:t>
            </a:r>
            <a:r>
              <a:rPr lang="en-GB" sz="2000" dirty="0" smtClean="0">
                <a:solidFill>
                  <a:schemeClr val="tx1"/>
                </a:solidFill>
                <a:ea typeface="Times New Roman" pitchFamily="18" charset="0"/>
                <a:cs typeface="Arial" panose="020B0604020202020204" pitchFamily="34" charset="0"/>
              </a:rPr>
              <a:t>parties.</a:t>
            </a:r>
            <a:endParaRPr lang="en-GB" sz="2000" dirty="0">
              <a:solidFill>
                <a:schemeClr val="tx1"/>
              </a:solidFill>
              <a:ea typeface="Times New Roman" pitchFamily="18" charset="0"/>
              <a:cs typeface="Arial" panose="020B0604020202020204" pitchFamily="34" charset="0"/>
            </a:endParaRPr>
          </a:p>
          <a:p>
            <a:pPr marL="342900" indent="-342900" algn="just">
              <a:spcBef>
                <a:spcPts val="300"/>
              </a:spcBef>
              <a:buSzPct val="80000"/>
              <a:buFont typeface="Arial" panose="020B0604020202020204" pitchFamily="34" charset="0"/>
              <a:buChar char="•"/>
              <a:defRPr/>
            </a:pPr>
            <a:r>
              <a:rPr lang="en-GB" sz="2000" dirty="0" smtClean="0">
                <a:solidFill>
                  <a:schemeClr val="tx1"/>
                </a:solidFill>
                <a:ea typeface="Times New Roman" pitchFamily="18" charset="0"/>
                <a:cs typeface="Arial" panose="020B0604020202020204" pitchFamily="34" charset="0"/>
              </a:rPr>
              <a:t>The finalisation of the Mining Charter has been extended to December due to the substantive changes that have been introduced since the publication of the reviewed draft Mining </a:t>
            </a:r>
            <a:r>
              <a:rPr lang="en-GB" sz="2000" dirty="0">
                <a:solidFill>
                  <a:schemeClr val="tx1"/>
                </a:solidFill>
                <a:ea typeface="Times New Roman" pitchFamily="18" charset="0"/>
                <a:cs typeface="Arial" panose="020B0604020202020204" pitchFamily="34" charset="0"/>
              </a:rPr>
              <a:t>C</a:t>
            </a:r>
            <a:r>
              <a:rPr lang="en-GB" sz="2000" dirty="0" smtClean="0">
                <a:solidFill>
                  <a:schemeClr val="tx1"/>
                </a:solidFill>
                <a:ea typeface="Times New Roman" pitchFamily="18" charset="0"/>
                <a:cs typeface="Arial" panose="020B0604020202020204" pitchFamily="34" charset="0"/>
              </a:rPr>
              <a:t>harter.</a:t>
            </a:r>
          </a:p>
          <a:p>
            <a:pPr marL="342900" lvl="0" indent="-342900" algn="just">
              <a:spcBef>
                <a:spcPts val="300"/>
              </a:spcBef>
              <a:buSzPct val="80000"/>
              <a:buFont typeface="Arial" panose="020B0604020202020204" pitchFamily="34" charset="0"/>
              <a:buChar char="•"/>
              <a:defRPr/>
            </a:pPr>
            <a:r>
              <a:rPr lang="en-US" sz="2000" dirty="0" smtClean="0">
                <a:solidFill>
                  <a:schemeClr val="tx1"/>
                </a:solidFill>
              </a:rPr>
              <a:t>The Minister intends to gazette the final mining charter in December 2016.</a:t>
            </a:r>
            <a:endParaRPr lang="en-GB" sz="2000" b="1" dirty="0" smtClean="0">
              <a:solidFill>
                <a:schemeClr val="tx1"/>
              </a:solidFill>
              <a:ea typeface="Times New Roman"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22</a:t>
            </a:fld>
            <a:endParaRPr lang="en-ZA"/>
          </a:p>
        </p:txBody>
      </p:sp>
    </p:spTree>
    <p:extLst>
      <p:ext uri="{BB962C8B-B14F-4D97-AF65-F5344CB8AC3E}">
        <p14:creationId xmlns:p14="http://schemas.microsoft.com/office/powerpoint/2010/main" val="1604923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556793"/>
            <a:ext cx="6984776" cy="3600400"/>
          </a:xfrm>
        </p:spPr>
        <p:txBody>
          <a:bodyPr/>
          <a:lstStyle/>
          <a:p>
            <a:endParaRPr lang="en-ZA" sz="2500" dirty="0" smtClean="0"/>
          </a:p>
          <a:p>
            <a:endParaRPr lang="en-ZA" sz="2500" dirty="0"/>
          </a:p>
        </p:txBody>
      </p:sp>
      <p:sp>
        <p:nvSpPr>
          <p:cNvPr id="4" name="Content Placeholder 2"/>
          <p:cNvSpPr txBox="1">
            <a:spLocks/>
          </p:cNvSpPr>
          <p:nvPr/>
        </p:nvSpPr>
        <p:spPr bwMode="auto">
          <a:xfrm>
            <a:off x="1187624" y="1268760"/>
            <a:ext cx="7632848" cy="379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2800" dirty="0">
              <a:solidFill>
                <a:prstClr val="black"/>
              </a:solidFill>
            </a:endParaRPr>
          </a:p>
          <a:p>
            <a:pPr marL="457200" lvl="1" indent="0">
              <a:buFont typeface="Arial" charset="0"/>
              <a:buNone/>
            </a:pPr>
            <a:endParaRPr lang="en-ZA" sz="2000" dirty="0" smtClean="0">
              <a:solidFill>
                <a:prstClr val="black"/>
              </a:solidFill>
            </a:endParaRPr>
          </a:p>
        </p:txBody>
      </p:sp>
      <p:pic>
        <p:nvPicPr>
          <p:cNvPr id="2050" name="Picture 2" descr="Flying Flag of the Republic of South Africa">
            <a:hlinkClick r:id="rId3"/>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72000"/>
            <a:ext cx="8686800" cy="5802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963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457200"/>
          </a:xfrm>
        </p:spPr>
        <p:txBody>
          <a:bodyPr/>
          <a:lstStyle/>
          <a:p>
            <a:pPr eaLnBrk="1" hangingPunct="1">
              <a:defRPr/>
            </a:pPr>
            <a:r>
              <a:rPr lang="en-GB" sz="2800" b="1" dirty="0" smtClean="0">
                <a:cs typeface="Arial" panose="020B0604020202020204" pitchFamily="34" charset="0"/>
              </a:rPr>
              <a:t>INTRODUCTION</a:t>
            </a:r>
            <a:endParaRPr lang="en-US" sz="2800" b="1" dirty="0" smtClean="0">
              <a:cs typeface="Arial" panose="020B0604020202020204" pitchFamily="34" charset="0"/>
            </a:endParaRPr>
          </a:p>
        </p:txBody>
      </p:sp>
      <p:sp>
        <p:nvSpPr>
          <p:cNvPr id="9" name="Subtitle 8"/>
          <p:cNvSpPr>
            <a:spLocks noGrp="1"/>
          </p:cNvSpPr>
          <p:nvPr>
            <p:ph type="subTitle" idx="1"/>
          </p:nvPr>
        </p:nvSpPr>
        <p:spPr>
          <a:xfrm>
            <a:off x="849118" y="381000"/>
            <a:ext cx="8247865" cy="5105400"/>
          </a:xfrm>
        </p:spPr>
        <p:txBody>
          <a:bodyPr/>
          <a:lstStyle/>
          <a:p>
            <a:pPr marL="174625" indent="-174625" algn="just">
              <a:lnSpc>
                <a:spcPct val="125000"/>
              </a:lnSpc>
              <a:spcBef>
                <a:spcPts val="0"/>
              </a:spcBef>
              <a:buSzPct val="80000"/>
              <a:buFont typeface="Arial" panose="020B0604020202020204" pitchFamily="34" charset="0"/>
              <a:buChar char="•"/>
              <a:defRPr/>
            </a:pPr>
            <a:r>
              <a:rPr lang="en-US" sz="2000" dirty="0">
                <a:solidFill>
                  <a:schemeClr val="tx1"/>
                </a:solidFill>
                <a:latin typeface="+mj-lt"/>
                <a:cs typeface="Arial" panose="020B0604020202020204" pitchFamily="34" charset="0"/>
              </a:rPr>
              <a:t>The Mining Charter is provided for by Section 100(2)(a) of the </a:t>
            </a:r>
            <a:r>
              <a:rPr lang="en-US" sz="2000" dirty="0" smtClean="0">
                <a:solidFill>
                  <a:schemeClr val="tx1"/>
                </a:solidFill>
                <a:latin typeface="+mj-lt"/>
                <a:cs typeface="Arial" panose="020B0604020202020204" pitchFamily="34" charset="0"/>
              </a:rPr>
              <a:t>Minerals and Petroleum Resources Development Act (MPRDA) </a:t>
            </a:r>
            <a:r>
              <a:rPr lang="en-US" sz="2000" dirty="0">
                <a:solidFill>
                  <a:schemeClr val="tx1"/>
                </a:solidFill>
                <a:latin typeface="+mj-lt"/>
                <a:cs typeface="Arial" panose="020B0604020202020204" pitchFamily="34" charset="0"/>
              </a:rPr>
              <a:t>to facilitate transformation of the mining industry.</a:t>
            </a:r>
          </a:p>
          <a:p>
            <a:pPr marL="174625" indent="-174625" algn="just">
              <a:lnSpc>
                <a:spcPct val="125000"/>
              </a:lnSpc>
              <a:spcBef>
                <a:spcPts val="0"/>
              </a:spcBef>
              <a:buSzPct val="80000"/>
              <a:buFont typeface="Arial" panose="020B0604020202020204" pitchFamily="34" charset="0"/>
              <a:buChar char="•"/>
              <a:defRPr/>
            </a:pPr>
            <a:r>
              <a:rPr lang="en-US" sz="2000" dirty="0">
                <a:solidFill>
                  <a:schemeClr val="tx1"/>
                </a:solidFill>
                <a:latin typeface="+mj-lt"/>
                <a:cs typeface="Arial" panose="020B0604020202020204" pitchFamily="34" charset="0"/>
              </a:rPr>
              <a:t>Section 100 (2) (a) empowers the Minister to develop the Charter with targets and timelines to ensure compliance.</a:t>
            </a:r>
          </a:p>
          <a:p>
            <a:pPr marL="174625" indent="-174625" algn="just">
              <a:lnSpc>
                <a:spcPct val="125000"/>
              </a:lnSpc>
              <a:spcBef>
                <a:spcPts val="0"/>
              </a:spcBef>
              <a:buSzPct val="80000"/>
              <a:buFont typeface="Arial" panose="020B0604020202020204" pitchFamily="34" charset="0"/>
              <a:buChar char="•"/>
              <a:defRPr/>
            </a:pPr>
            <a:r>
              <a:rPr lang="en-US" sz="2000" dirty="0">
                <a:solidFill>
                  <a:schemeClr val="tx1"/>
                </a:solidFill>
                <a:latin typeface="+mj-lt"/>
                <a:cs typeface="Arial" panose="020B0604020202020204" pitchFamily="34" charset="0"/>
              </a:rPr>
              <a:t>The Mining Charter was introduced in 2004 and assessed in 2009 and 2015, respectively.</a:t>
            </a:r>
          </a:p>
          <a:p>
            <a:pPr marL="174625" indent="-174625" algn="just">
              <a:lnSpc>
                <a:spcPct val="125000"/>
              </a:lnSpc>
              <a:spcBef>
                <a:spcPts val="0"/>
              </a:spcBef>
              <a:buSzPct val="80000"/>
              <a:buFont typeface="Arial" panose="020B0604020202020204" pitchFamily="34" charset="0"/>
              <a:buChar char="•"/>
              <a:defRPr/>
            </a:pPr>
            <a:r>
              <a:rPr lang="en-US" sz="2000" dirty="0">
                <a:solidFill>
                  <a:schemeClr val="tx1"/>
                </a:solidFill>
                <a:latin typeface="+mj-lt"/>
                <a:cs typeface="Arial" panose="020B0604020202020204" pitchFamily="34" charset="0"/>
              </a:rPr>
              <a:t>Both the initial assessment conducted in 2009 and the second assessment of 2015 revealed that though there was a noticeable improvement in the levels of compliance in respect of certain elements of the Charter, there was still a long way for the mining industry to be fully transformed. </a:t>
            </a:r>
          </a:p>
          <a:p>
            <a:pPr marL="174625" indent="-174625" algn="just">
              <a:lnSpc>
                <a:spcPct val="125000"/>
              </a:lnSpc>
              <a:spcBef>
                <a:spcPts val="0"/>
              </a:spcBef>
              <a:buSzPct val="80000"/>
              <a:buFont typeface="Arial" panose="020B0604020202020204" pitchFamily="34" charset="0"/>
              <a:buChar char="•"/>
              <a:defRPr/>
            </a:pPr>
            <a:r>
              <a:rPr lang="en-US" sz="2000" dirty="0">
                <a:solidFill>
                  <a:schemeClr val="tx1"/>
                </a:solidFill>
                <a:latin typeface="+mj-lt"/>
                <a:cs typeface="Arial" panose="020B0604020202020204" pitchFamily="34" charset="0"/>
              </a:rPr>
              <a:t>In all </a:t>
            </a:r>
            <a:r>
              <a:rPr lang="en-US" sz="2000" dirty="0" smtClean="0">
                <a:solidFill>
                  <a:schemeClr val="tx1"/>
                </a:solidFill>
                <a:latin typeface="+mj-lt"/>
                <a:cs typeface="Arial" panose="020B0604020202020204" pitchFamily="34" charset="0"/>
              </a:rPr>
              <a:t>its </a:t>
            </a:r>
            <a:r>
              <a:rPr lang="en-US" sz="2000" dirty="0">
                <a:solidFill>
                  <a:schemeClr val="tx1"/>
                </a:solidFill>
                <a:latin typeface="+mj-lt"/>
                <a:cs typeface="Arial" panose="020B0604020202020204" pitchFamily="34" charset="0"/>
              </a:rPr>
              <a:t>phases of development, key stakeholders have been invited </a:t>
            </a:r>
            <a:r>
              <a:rPr lang="en-US" sz="2000" dirty="0" smtClean="0">
                <a:solidFill>
                  <a:schemeClr val="tx1"/>
                </a:solidFill>
                <a:latin typeface="+mj-lt"/>
                <a:cs typeface="Arial" panose="020B0604020202020204" pitchFamily="34" charset="0"/>
              </a:rPr>
              <a:t>to participate.</a:t>
            </a:r>
            <a:endParaRPr lang="en-US" sz="2000" dirty="0">
              <a:solidFill>
                <a:schemeClr val="tx1"/>
              </a:solidFill>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3</a:t>
            </a:fld>
            <a:endParaRPr lang="en-ZA"/>
          </a:p>
        </p:txBody>
      </p:sp>
    </p:spTree>
    <p:extLst>
      <p:ext uri="{BB962C8B-B14F-4D97-AF65-F5344CB8AC3E}">
        <p14:creationId xmlns:p14="http://schemas.microsoft.com/office/powerpoint/2010/main" val="2671091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321972"/>
          </a:xfrm>
        </p:spPr>
        <p:txBody>
          <a:bodyPr/>
          <a:lstStyle/>
          <a:p>
            <a:pPr eaLnBrk="1" hangingPunct="1">
              <a:defRPr/>
            </a:pPr>
            <a:r>
              <a:rPr lang="en-GB" sz="2800" b="1" dirty="0" smtClean="0">
                <a:cs typeface="Arial" panose="020B0604020202020204" pitchFamily="34" charset="0"/>
              </a:rPr>
              <a:t>OBJECTS OF THE MINING CHARTER</a:t>
            </a:r>
            <a:endParaRPr lang="en-US" sz="2800" b="1" dirty="0" smtClean="0">
              <a:cs typeface="Arial" panose="020B0604020202020204" pitchFamily="34" charset="0"/>
            </a:endParaRPr>
          </a:p>
        </p:txBody>
      </p:sp>
      <p:sp>
        <p:nvSpPr>
          <p:cNvPr id="9" name="Subtitle 8"/>
          <p:cNvSpPr>
            <a:spLocks noGrp="1"/>
          </p:cNvSpPr>
          <p:nvPr>
            <p:ph type="subTitle" idx="1"/>
          </p:nvPr>
        </p:nvSpPr>
        <p:spPr>
          <a:xfrm>
            <a:off x="857224" y="474372"/>
            <a:ext cx="8286776" cy="5088228"/>
          </a:xfrm>
        </p:spPr>
        <p:txBody>
          <a:bodyPr/>
          <a:lstStyle/>
          <a:p>
            <a:pPr marL="342900" indent="-342900" algn="just">
              <a:lnSpc>
                <a:spcPct val="125000"/>
              </a:lnSpc>
              <a:buSzPct val="80000"/>
              <a:buFont typeface="Arial" panose="020B0604020202020204" pitchFamily="34" charset="0"/>
              <a:buChar char="•"/>
              <a:defRPr/>
            </a:pPr>
            <a:r>
              <a:rPr lang="en-US" sz="2000" dirty="0">
                <a:solidFill>
                  <a:schemeClr val="tx1"/>
                </a:solidFill>
                <a:latin typeface="+mj-lt"/>
                <a:cs typeface="Arial" panose="020B0604020202020204" pitchFamily="34" charset="0"/>
              </a:rPr>
              <a:t>The Mining Charter seeks to achieve the following objectives:</a:t>
            </a:r>
          </a:p>
          <a:p>
            <a:pPr marL="800100" lvl="1" indent="-342900" algn="just">
              <a:lnSpc>
                <a:spcPct val="125000"/>
              </a:lnSpc>
              <a:spcBef>
                <a:spcPts val="0"/>
              </a:spcBef>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Recognise </a:t>
            </a:r>
            <a:r>
              <a:rPr lang="en-US" sz="2000" dirty="0">
                <a:solidFill>
                  <a:schemeClr val="tx1"/>
                </a:solidFill>
                <a:latin typeface="+mj-lt"/>
                <a:cs typeface="Arial" panose="020B0604020202020204" pitchFamily="34" charset="0"/>
              </a:rPr>
              <a:t>the internationally accepted right of the state to exercise sovereignty over all the mineral and petroleum resources within the </a:t>
            </a:r>
            <a:r>
              <a:rPr lang="en-US" sz="2000" dirty="0" smtClean="0">
                <a:solidFill>
                  <a:schemeClr val="tx1"/>
                </a:solidFill>
                <a:latin typeface="+mj-lt"/>
                <a:cs typeface="Arial" panose="020B0604020202020204" pitchFamily="34" charset="0"/>
              </a:rPr>
              <a:t>Republic; </a:t>
            </a:r>
          </a:p>
          <a:p>
            <a:pPr marL="800100" lvl="1" indent="-342900" algn="just">
              <a:lnSpc>
                <a:spcPct val="125000"/>
              </a:lnSpc>
              <a:spcBef>
                <a:spcPts val="0"/>
              </a:spcBef>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De-</a:t>
            </a:r>
            <a:r>
              <a:rPr lang="en-US" sz="2000" dirty="0" err="1" smtClean="0">
                <a:solidFill>
                  <a:schemeClr val="tx1"/>
                </a:solidFill>
                <a:latin typeface="+mj-lt"/>
                <a:cs typeface="Arial" panose="020B0604020202020204" pitchFamily="34" charset="0"/>
              </a:rPr>
              <a:t>racialise</a:t>
            </a:r>
            <a:r>
              <a:rPr lang="en-US" sz="2000" dirty="0" smtClean="0">
                <a:solidFill>
                  <a:schemeClr val="tx1"/>
                </a:solidFill>
                <a:latin typeface="+mj-lt"/>
                <a:cs typeface="Arial" panose="020B0604020202020204" pitchFamily="34" charset="0"/>
              </a:rPr>
              <a:t> </a:t>
            </a:r>
            <a:r>
              <a:rPr lang="en-US" sz="2000" dirty="0">
                <a:solidFill>
                  <a:schemeClr val="tx1"/>
                </a:solidFill>
                <a:latin typeface="+mj-lt"/>
                <a:cs typeface="Arial" panose="020B0604020202020204" pitchFamily="34" charset="0"/>
              </a:rPr>
              <a:t>the ownership of the mining industry by redress the imbalances of the past </a:t>
            </a:r>
            <a:r>
              <a:rPr lang="en-US" sz="2000" dirty="0" smtClean="0">
                <a:solidFill>
                  <a:schemeClr val="tx1"/>
                </a:solidFill>
                <a:latin typeface="+mj-lt"/>
                <a:cs typeface="Arial" panose="020B0604020202020204" pitchFamily="34" charset="0"/>
              </a:rPr>
              <a:t>injustices;</a:t>
            </a:r>
          </a:p>
          <a:p>
            <a:pPr marL="800100" lvl="1" indent="-342900" algn="just">
              <a:lnSpc>
                <a:spcPct val="125000"/>
              </a:lnSpc>
              <a:spcBef>
                <a:spcPts val="0"/>
              </a:spcBef>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Substantially </a:t>
            </a:r>
            <a:r>
              <a:rPr lang="en-US" sz="2000" dirty="0">
                <a:solidFill>
                  <a:schemeClr val="tx1"/>
                </a:solidFill>
                <a:latin typeface="+mj-lt"/>
                <a:cs typeface="Arial" panose="020B0604020202020204" pitchFamily="34" charset="0"/>
              </a:rPr>
              <a:t>and meaningfully expand opportunities for Black persons to enter the mining and minerals industry and to benefit from the exploitation of the nation’s mineral </a:t>
            </a:r>
            <a:r>
              <a:rPr lang="en-US" sz="2000" dirty="0" smtClean="0">
                <a:solidFill>
                  <a:schemeClr val="tx1"/>
                </a:solidFill>
                <a:latin typeface="+mj-lt"/>
                <a:cs typeface="Arial" panose="020B0604020202020204" pitchFamily="34" charset="0"/>
              </a:rPr>
              <a:t>resources;</a:t>
            </a:r>
          </a:p>
          <a:p>
            <a:pPr marL="800100" lvl="1" indent="-342900" algn="just">
              <a:lnSpc>
                <a:spcPct val="125000"/>
              </a:lnSpc>
              <a:spcBef>
                <a:spcPts val="0"/>
              </a:spcBef>
              <a:buSzPct val="80000"/>
              <a:buFont typeface="Wingdings" panose="05000000000000000000" pitchFamily="2" charset="2"/>
              <a:buChar char="ü"/>
              <a:defRPr/>
            </a:pPr>
            <a:r>
              <a:rPr lang="en-US" sz="2000" dirty="0" err="1" smtClean="0">
                <a:solidFill>
                  <a:schemeClr val="tx1"/>
                </a:solidFill>
                <a:latin typeface="+mj-lt"/>
                <a:cs typeface="Arial" panose="020B0604020202020204" pitchFamily="34" charset="0"/>
              </a:rPr>
              <a:t>Utilise</a:t>
            </a:r>
            <a:r>
              <a:rPr lang="en-US" sz="2000" dirty="0" smtClean="0">
                <a:solidFill>
                  <a:schemeClr val="tx1"/>
                </a:solidFill>
                <a:latin typeface="+mj-lt"/>
                <a:cs typeface="Arial" panose="020B0604020202020204" pitchFamily="34" charset="0"/>
              </a:rPr>
              <a:t> </a:t>
            </a:r>
            <a:r>
              <a:rPr lang="en-US" sz="2000" dirty="0">
                <a:solidFill>
                  <a:schemeClr val="tx1"/>
                </a:solidFill>
                <a:latin typeface="+mj-lt"/>
                <a:cs typeface="Arial" panose="020B0604020202020204" pitchFamily="34" charset="0"/>
              </a:rPr>
              <a:t>and expand the existing skills base for the empowerment of Black </a:t>
            </a:r>
            <a:r>
              <a:rPr lang="en-US" sz="2000" dirty="0" smtClean="0">
                <a:solidFill>
                  <a:schemeClr val="tx1"/>
                </a:solidFill>
                <a:latin typeface="+mj-lt"/>
                <a:cs typeface="Arial" panose="020B0604020202020204" pitchFamily="34" charset="0"/>
              </a:rPr>
              <a:t>persons;</a:t>
            </a:r>
          </a:p>
          <a:p>
            <a:pPr marL="800100" lvl="1" indent="-342900" algn="just">
              <a:lnSpc>
                <a:spcPct val="125000"/>
              </a:lnSpc>
              <a:spcBef>
                <a:spcPts val="0"/>
              </a:spcBef>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Advance </a:t>
            </a:r>
            <a:r>
              <a:rPr lang="en-US" sz="2000" dirty="0">
                <a:solidFill>
                  <a:schemeClr val="tx1"/>
                </a:solidFill>
                <a:latin typeface="+mj-lt"/>
                <a:cs typeface="Arial" panose="020B0604020202020204" pitchFamily="34" charset="0"/>
              </a:rPr>
              <a:t>employment and diversify the workforce in order to achieve competitiveness of the industry and productivity; </a:t>
            </a:r>
          </a:p>
          <a:p>
            <a:pPr marL="342900" indent="-342900" algn="just">
              <a:lnSpc>
                <a:spcPct val="125000"/>
              </a:lnSpc>
              <a:buSzPct val="80000"/>
              <a:buFont typeface="Arial" panose="020B0604020202020204" pitchFamily="34" charset="0"/>
              <a:buChar char="•"/>
              <a:defRPr/>
            </a:pPr>
            <a:endParaRPr lang="en-US" sz="2000" dirty="0">
              <a:solidFill>
                <a:schemeClr val="tx1"/>
              </a:solidFill>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4</a:t>
            </a:fld>
            <a:endParaRPr lang="en-ZA"/>
          </a:p>
        </p:txBody>
      </p:sp>
    </p:spTree>
    <p:extLst>
      <p:ext uri="{BB962C8B-B14F-4D97-AF65-F5344CB8AC3E}">
        <p14:creationId xmlns:p14="http://schemas.microsoft.com/office/powerpoint/2010/main" val="2996862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609600"/>
          </a:xfrm>
        </p:spPr>
        <p:txBody>
          <a:bodyPr/>
          <a:lstStyle/>
          <a:p>
            <a:pPr eaLnBrk="1" hangingPunct="1">
              <a:defRPr/>
            </a:pPr>
            <a:r>
              <a:rPr lang="en-GB" sz="2800" b="1" dirty="0" smtClean="0">
                <a:cs typeface="Arial" panose="020B0604020202020204" pitchFamily="34" charset="0"/>
              </a:rPr>
              <a:t>OBJECTS OF THE MINING CHARTER</a:t>
            </a:r>
            <a:endParaRPr lang="en-US" sz="2800" b="1" dirty="0" smtClean="0">
              <a:cs typeface="Arial" panose="020B0604020202020204" pitchFamily="34" charset="0"/>
            </a:endParaRPr>
          </a:p>
        </p:txBody>
      </p:sp>
      <p:sp>
        <p:nvSpPr>
          <p:cNvPr id="9" name="Subtitle 8"/>
          <p:cNvSpPr>
            <a:spLocks noGrp="1"/>
          </p:cNvSpPr>
          <p:nvPr>
            <p:ph type="subTitle" idx="1"/>
          </p:nvPr>
        </p:nvSpPr>
        <p:spPr>
          <a:xfrm>
            <a:off x="914400" y="609600"/>
            <a:ext cx="8001000" cy="3124200"/>
          </a:xfrm>
        </p:spPr>
        <p:txBody>
          <a:bodyPr/>
          <a:lstStyle/>
          <a:p>
            <a:pPr marL="342900" indent="-342900" algn="just">
              <a:lnSpc>
                <a:spcPct val="125000"/>
              </a:lnSpc>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Enhance </a:t>
            </a:r>
            <a:r>
              <a:rPr lang="en-US" sz="2000" dirty="0">
                <a:solidFill>
                  <a:schemeClr val="tx1"/>
                </a:solidFill>
                <a:latin typeface="+mj-lt"/>
                <a:cs typeface="Arial" panose="020B0604020202020204" pitchFamily="34" charset="0"/>
              </a:rPr>
              <a:t>the social and economic welfare of mine communities and major labour sending areas in order to achieve social </a:t>
            </a:r>
            <a:r>
              <a:rPr lang="en-US" sz="2000" dirty="0" smtClean="0">
                <a:solidFill>
                  <a:schemeClr val="tx1"/>
                </a:solidFill>
                <a:latin typeface="+mj-lt"/>
                <a:cs typeface="Arial" panose="020B0604020202020204" pitchFamily="34" charset="0"/>
              </a:rPr>
              <a:t>cohesion;</a:t>
            </a:r>
          </a:p>
          <a:p>
            <a:pPr marL="342900" indent="-342900" algn="just">
              <a:lnSpc>
                <a:spcPct val="125000"/>
              </a:lnSpc>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Promote sustainable development and growth of the mining industry; </a:t>
            </a:r>
          </a:p>
          <a:p>
            <a:pPr marL="342900" indent="-342900" algn="just">
              <a:lnSpc>
                <a:spcPct val="125000"/>
              </a:lnSpc>
              <a:buSzPct val="80000"/>
              <a:buFont typeface="Wingdings" panose="05000000000000000000" pitchFamily="2" charset="2"/>
              <a:buChar char="ü"/>
              <a:defRPr/>
            </a:pPr>
            <a:r>
              <a:rPr lang="en-US" sz="2000" dirty="0" err="1" smtClean="0">
                <a:solidFill>
                  <a:schemeClr val="tx1"/>
                </a:solidFill>
                <a:latin typeface="+mj-lt"/>
                <a:cs typeface="Arial" panose="020B0604020202020204" pitchFamily="34" charset="0"/>
              </a:rPr>
              <a:t>Catalyse</a:t>
            </a:r>
            <a:r>
              <a:rPr lang="en-US" sz="2000" dirty="0" smtClean="0">
                <a:solidFill>
                  <a:schemeClr val="tx1"/>
                </a:solidFill>
                <a:latin typeface="+mj-lt"/>
                <a:cs typeface="Arial" panose="020B0604020202020204" pitchFamily="34" charset="0"/>
              </a:rPr>
              <a:t> </a:t>
            </a:r>
            <a:r>
              <a:rPr lang="en-US" sz="2000" dirty="0">
                <a:solidFill>
                  <a:schemeClr val="tx1"/>
                </a:solidFill>
                <a:latin typeface="+mj-lt"/>
                <a:cs typeface="Arial" panose="020B0604020202020204" pitchFamily="34" charset="0"/>
              </a:rPr>
              <a:t>growth and development of local mining inputs sector by leveraging the procurement spend of the mining industry; </a:t>
            </a:r>
            <a:r>
              <a:rPr lang="en-US" sz="2000" dirty="0" smtClean="0">
                <a:solidFill>
                  <a:schemeClr val="tx1"/>
                </a:solidFill>
                <a:latin typeface="+mj-lt"/>
                <a:cs typeface="Arial" panose="020B0604020202020204" pitchFamily="34" charset="0"/>
              </a:rPr>
              <a:t>and</a:t>
            </a:r>
          </a:p>
          <a:p>
            <a:pPr marL="342900" indent="-342900" algn="just">
              <a:lnSpc>
                <a:spcPct val="125000"/>
              </a:lnSpc>
              <a:buSzPct val="80000"/>
              <a:buFont typeface="Wingdings" panose="05000000000000000000" pitchFamily="2" charset="2"/>
              <a:buChar char="ü"/>
              <a:defRPr/>
            </a:pPr>
            <a:r>
              <a:rPr lang="en-US" sz="2000" dirty="0" smtClean="0">
                <a:solidFill>
                  <a:schemeClr val="tx1"/>
                </a:solidFill>
                <a:latin typeface="+mj-lt"/>
                <a:cs typeface="Arial" panose="020B0604020202020204" pitchFamily="34" charset="0"/>
              </a:rPr>
              <a:t>Promote </a:t>
            </a:r>
            <a:r>
              <a:rPr lang="en-US" sz="2000" dirty="0">
                <a:solidFill>
                  <a:schemeClr val="tx1"/>
                </a:solidFill>
                <a:latin typeface="+mj-lt"/>
                <a:cs typeface="Arial" panose="020B0604020202020204" pitchFamily="34" charset="0"/>
              </a:rPr>
              <a:t>beneficiation of South Africa’s mineral commodities.</a:t>
            </a: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5</a:t>
            </a:fld>
            <a:endParaRPr lang="en-ZA"/>
          </a:p>
        </p:txBody>
      </p:sp>
    </p:spTree>
    <p:extLst>
      <p:ext uri="{BB962C8B-B14F-4D97-AF65-F5344CB8AC3E}">
        <p14:creationId xmlns:p14="http://schemas.microsoft.com/office/powerpoint/2010/main" val="169952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381000"/>
          </a:xfrm>
        </p:spPr>
        <p:txBody>
          <a:bodyPr/>
          <a:lstStyle/>
          <a:p>
            <a:pPr eaLnBrk="1" hangingPunct="1">
              <a:defRPr/>
            </a:pPr>
            <a:r>
              <a:rPr lang="en-GB" sz="2800" b="1" dirty="0" smtClean="0">
                <a:cs typeface="Arial" panose="020B0604020202020204" pitchFamily="34" charset="0"/>
              </a:rPr>
              <a:t>BACKGROUND</a:t>
            </a:r>
            <a:endParaRPr lang="en-US" sz="2800" b="1" dirty="0" smtClean="0">
              <a:cs typeface="Arial" panose="020B0604020202020204" pitchFamily="34" charset="0"/>
            </a:endParaRPr>
          </a:p>
        </p:txBody>
      </p:sp>
      <p:sp>
        <p:nvSpPr>
          <p:cNvPr id="9" name="Subtitle 8"/>
          <p:cNvSpPr>
            <a:spLocks noGrp="1"/>
          </p:cNvSpPr>
          <p:nvPr>
            <p:ph type="subTitle" idx="1"/>
          </p:nvPr>
        </p:nvSpPr>
        <p:spPr>
          <a:xfrm>
            <a:off x="857224" y="381000"/>
            <a:ext cx="8134376" cy="4953000"/>
          </a:xfrm>
        </p:spPr>
        <p:txBody>
          <a:bodyPr/>
          <a:lstStyle/>
          <a:p>
            <a:pPr marL="342900" indent="-342900" algn="just">
              <a:lnSpc>
                <a:spcPct val="125000"/>
              </a:lnSpc>
              <a:buSzPct val="80000"/>
              <a:buFont typeface="Arial" panose="020B0604020202020204" pitchFamily="34" charset="0"/>
              <a:buChar char="•"/>
              <a:defRPr/>
            </a:pPr>
            <a:r>
              <a:rPr lang="en-ZA" sz="1900" dirty="0" smtClean="0">
                <a:solidFill>
                  <a:schemeClr val="tx1"/>
                </a:solidFill>
                <a:latin typeface="+mj-lt"/>
                <a:cs typeface="Arial" panose="020B0604020202020204" pitchFamily="34" charset="0"/>
              </a:rPr>
              <a:t>The </a:t>
            </a:r>
            <a:r>
              <a:rPr lang="en-ZA" sz="1900" dirty="0">
                <a:solidFill>
                  <a:schemeClr val="tx1"/>
                </a:solidFill>
                <a:latin typeface="+mj-lt"/>
                <a:cs typeface="Arial" panose="020B0604020202020204" pitchFamily="34" charset="0"/>
              </a:rPr>
              <a:t>draft reviewed Mining Charter was gazetted on 15</a:t>
            </a:r>
            <a:r>
              <a:rPr lang="en-ZA" sz="1900" baseline="30000" dirty="0">
                <a:solidFill>
                  <a:schemeClr val="tx1"/>
                </a:solidFill>
                <a:latin typeface="+mj-lt"/>
                <a:cs typeface="Arial" panose="020B0604020202020204" pitchFamily="34" charset="0"/>
              </a:rPr>
              <a:t>th</a:t>
            </a:r>
            <a:r>
              <a:rPr lang="en-ZA" sz="1900" dirty="0">
                <a:solidFill>
                  <a:schemeClr val="tx1"/>
                </a:solidFill>
                <a:latin typeface="+mj-lt"/>
                <a:cs typeface="Arial" panose="020B0604020202020204" pitchFamily="34" charset="0"/>
              </a:rPr>
              <a:t> April 2016 for public </a:t>
            </a:r>
            <a:r>
              <a:rPr lang="en-ZA" sz="1900" dirty="0" smtClean="0">
                <a:solidFill>
                  <a:schemeClr val="tx1"/>
                </a:solidFill>
                <a:latin typeface="+mj-lt"/>
                <a:cs typeface="Arial" panose="020B0604020202020204" pitchFamily="34" charset="0"/>
              </a:rPr>
              <a:t>comments for 60 days. </a:t>
            </a:r>
          </a:p>
          <a:p>
            <a:pPr marL="342900" indent="-342900" algn="just">
              <a:lnSpc>
                <a:spcPct val="125000"/>
              </a:lnSpc>
              <a:buSzPct val="80000"/>
              <a:buFont typeface="Arial" panose="020B0604020202020204" pitchFamily="34" charset="0"/>
              <a:buChar char="•"/>
              <a:defRPr/>
            </a:pPr>
            <a:r>
              <a:rPr lang="en-ZA" sz="1900" dirty="0" smtClean="0">
                <a:solidFill>
                  <a:schemeClr val="tx1"/>
                </a:solidFill>
                <a:latin typeface="+mj-lt"/>
                <a:cs typeface="Arial" panose="020B0604020202020204" pitchFamily="34" charset="0"/>
              </a:rPr>
              <a:t>A total of 60 </a:t>
            </a:r>
            <a:r>
              <a:rPr lang="en-ZA" sz="1900" dirty="0">
                <a:solidFill>
                  <a:schemeClr val="tx1"/>
                </a:solidFill>
                <a:latin typeface="+mj-lt"/>
                <a:cs typeface="Arial" panose="020B0604020202020204" pitchFamily="34" charset="0"/>
              </a:rPr>
              <a:t>substantive </a:t>
            </a:r>
            <a:r>
              <a:rPr lang="en-ZA" sz="1900" dirty="0" smtClean="0">
                <a:solidFill>
                  <a:schemeClr val="tx1"/>
                </a:solidFill>
                <a:latin typeface="+mj-lt"/>
                <a:cs typeface="Arial" panose="020B0604020202020204" pitchFamily="34" charset="0"/>
              </a:rPr>
              <a:t>written submissions </a:t>
            </a:r>
            <a:r>
              <a:rPr lang="en-ZA" sz="1900" dirty="0">
                <a:solidFill>
                  <a:schemeClr val="tx1"/>
                </a:solidFill>
                <a:latin typeface="+mj-lt"/>
                <a:cs typeface="Arial" panose="020B0604020202020204" pitchFamily="34" charset="0"/>
              </a:rPr>
              <a:t>were received. </a:t>
            </a:r>
            <a:endParaRPr lang="en-ZA" sz="1900" dirty="0" smtClean="0">
              <a:solidFill>
                <a:schemeClr val="tx1"/>
              </a:solidFill>
              <a:latin typeface="+mj-lt"/>
              <a:cs typeface="Arial" panose="020B0604020202020204" pitchFamily="34" charset="0"/>
            </a:endParaRPr>
          </a:p>
          <a:p>
            <a:pPr marL="342900" indent="-342900" algn="just">
              <a:lnSpc>
                <a:spcPct val="125000"/>
              </a:lnSpc>
              <a:buSzPct val="80000"/>
              <a:buFont typeface="Arial" panose="020B0604020202020204" pitchFamily="34" charset="0"/>
              <a:buChar char="•"/>
              <a:defRPr/>
            </a:pPr>
            <a:r>
              <a:rPr lang="en-ZA" sz="1900" dirty="0" smtClean="0">
                <a:solidFill>
                  <a:schemeClr val="tx1"/>
                </a:solidFill>
                <a:latin typeface="+mj-lt"/>
                <a:cs typeface="Arial" panose="020B0604020202020204" pitchFamily="34" charset="0"/>
              </a:rPr>
              <a:t>All </a:t>
            </a:r>
            <a:r>
              <a:rPr lang="en-ZA" sz="1900" dirty="0">
                <a:solidFill>
                  <a:schemeClr val="tx1"/>
                </a:solidFill>
                <a:latin typeface="+mj-lt"/>
                <a:cs typeface="Arial" panose="020B0604020202020204" pitchFamily="34" charset="0"/>
              </a:rPr>
              <a:t>submissions </a:t>
            </a:r>
            <a:r>
              <a:rPr lang="en-ZA" sz="1900" dirty="0" smtClean="0">
                <a:solidFill>
                  <a:schemeClr val="tx1"/>
                </a:solidFill>
                <a:latin typeface="+mj-lt"/>
                <a:cs typeface="Arial" panose="020B0604020202020204" pitchFamily="34" charset="0"/>
              </a:rPr>
              <a:t>were considered and a </a:t>
            </a:r>
            <a:r>
              <a:rPr lang="en-ZA" sz="1900" dirty="0">
                <a:solidFill>
                  <a:schemeClr val="tx1"/>
                </a:solidFill>
                <a:latin typeface="+mj-lt"/>
                <a:cs typeface="Arial" panose="020B0604020202020204" pitchFamily="34" charset="0"/>
              </a:rPr>
              <a:t>further </a:t>
            </a:r>
            <a:r>
              <a:rPr lang="en-ZA" sz="1900" dirty="0" smtClean="0">
                <a:solidFill>
                  <a:schemeClr val="tx1"/>
                </a:solidFill>
                <a:latin typeface="+mj-lt"/>
                <a:cs typeface="Arial" panose="020B0604020202020204" pitchFamily="34" charset="0"/>
              </a:rPr>
              <a:t>four-weeks </a:t>
            </a:r>
            <a:r>
              <a:rPr lang="en-ZA" sz="1900" dirty="0">
                <a:solidFill>
                  <a:schemeClr val="tx1"/>
                </a:solidFill>
                <a:latin typeface="+mj-lt"/>
                <a:cs typeface="Arial" panose="020B0604020202020204" pitchFamily="34" charset="0"/>
              </a:rPr>
              <a:t>consultation </a:t>
            </a:r>
            <a:r>
              <a:rPr lang="en-ZA" sz="1900" dirty="0" smtClean="0">
                <a:solidFill>
                  <a:schemeClr val="tx1"/>
                </a:solidFill>
                <a:latin typeface="+mj-lt"/>
                <a:cs typeface="Arial" panose="020B0604020202020204" pitchFamily="34" charset="0"/>
              </a:rPr>
              <a:t>process conducted in </a:t>
            </a:r>
            <a:r>
              <a:rPr lang="en-ZA" sz="1900" dirty="0">
                <a:solidFill>
                  <a:schemeClr val="tx1"/>
                </a:solidFill>
                <a:latin typeface="+mj-lt"/>
                <a:cs typeface="Arial" panose="020B0604020202020204" pitchFamily="34" charset="0"/>
              </a:rPr>
              <a:t>July </a:t>
            </a:r>
            <a:r>
              <a:rPr lang="en-ZA" sz="1900" dirty="0" smtClean="0">
                <a:solidFill>
                  <a:schemeClr val="tx1"/>
                </a:solidFill>
                <a:latin typeface="+mj-lt"/>
                <a:cs typeface="Arial" panose="020B0604020202020204" pitchFamily="34" charset="0"/>
              </a:rPr>
              <a:t>2016.</a:t>
            </a:r>
          </a:p>
          <a:p>
            <a:pPr marL="342900" indent="-342900" algn="just">
              <a:lnSpc>
                <a:spcPct val="125000"/>
              </a:lnSpc>
              <a:buSzPct val="80000"/>
              <a:buFont typeface="Arial" panose="020B0604020202020204" pitchFamily="34" charset="0"/>
              <a:buChar char="•"/>
              <a:defRPr/>
            </a:pPr>
            <a:r>
              <a:rPr lang="en-US" sz="1900" dirty="0" smtClean="0">
                <a:solidFill>
                  <a:schemeClr val="tx1"/>
                </a:solidFill>
                <a:latin typeface="+mj-lt"/>
                <a:cs typeface="Arial" panose="020B0604020202020204" pitchFamily="34" charset="0"/>
              </a:rPr>
              <a:t>Stakeholders </a:t>
            </a:r>
            <a:r>
              <a:rPr lang="en-US" sz="1900" dirty="0">
                <a:solidFill>
                  <a:schemeClr val="tx1"/>
                </a:solidFill>
                <a:latin typeface="+mj-lt"/>
                <a:cs typeface="Arial" panose="020B0604020202020204" pitchFamily="34" charset="0"/>
              </a:rPr>
              <a:t>consulted include the </a:t>
            </a:r>
            <a:r>
              <a:rPr lang="en-US" sz="1900" dirty="0" err="1">
                <a:solidFill>
                  <a:schemeClr val="tx1"/>
                </a:solidFill>
                <a:latin typeface="+mj-lt"/>
                <a:cs typeface="Arial" panose="020B0604020202020204" pitchFamily="34" charset="0"/>
              </a:rPr>
              <a:t>organised</a:t>
            </a:r>
            <a:r>
              <a:rPr lang="en-US" sz="1900" dirty="0">
                <a:solidFill>
                  <a:schemeClr val="tx1"/>
                </a:solidFill>
                <a:latin typeface="+mj-lt"/>
                <a:cs typeface="Arial" panose="020B0604020202020204" pitchFamily="34" charset="0"/>
              </a:rPr>
              <a:t> business, mining companies, </a:t>
            </a:r>
            <a:r>
              <a:rPr lang="en-US" sz="1900" dirty="0" err="1">
                <a:solidFill>
                  <a:schemeClr val="tx1"/>
                </a:solidFill>
                <a:latin typeface="+mj-lt"/>
                <a:cs typeface="Arial" panose="020B0604020202020204" pitchFamily="34" charset="0"/>
              </a:rPr>
              <a:t>organised</a:t>
            </a:r>
            <a:r>
              <a:rPr lang="en-US" sz="1900" dirty="0">
                <a:solidFill>
                  <a:schemeClr val="tx1"/>
                </a:solidFill>
                <a:latin typeface="+mj-lt"/>
                <a:cs typeface="Arial" panose="020B0604020202020204" pitchFamily="34" charset="0"/>
              </a:rPr>
              <a:t> labour, legal fraternity, non-profit and community based </a:t>
            </a:r>
            <a:r>
              <a:rPr lang="en-US" sz="1900" dirty="0" err="1">
                <a:solidFill>
                  <a:schemeClr val="tx1"/>
                </a:solidFill>
                <a:latin typeface="+mj-lt"/>
                <a:cs typeface="Arial" panose="020B0604020202020204" pitchFamily="34" charset="0"/>
              </a:rPr>
              <a:t>organisations</a:t>
            </a:r>
            <a:r>
              <a:rPr lang="en-US" sz="1900" dirty="0">
                <a:solidFill>
                  <a:schemeClr val="tx1"/>
                </a:solidFill>
                <a:latin typeface="+mj-lt"/>
                <a:cs typeface="Arial" panose="020B0604020202020204" pitchFamily="34" charset="0"/>
              </a:rPr>
              <a:t>, public interest groups, research institutions, financial institutions, youth formations, system developers, capital equipment suppliers, consulting companies, trade associations and Government Departments/institutions. </a:t>
            </a:r>
            <a:endParaRPr lang="en-US" sz="1900" dirty="0" smtClean="0">
              <a:solidFill>
                <a:schemeClr val="tx1"/>
              </a:solidFill>
              <a:latin typeface="+mj-lt"/>
              <a:cs typeface="Arial" panose="020B0604020202020204" pitchFamily="34" charset="0"/>
            </a:endParaRPr>
          </a:p>
          <a:p>
            <a:pPr marL="342900" indent="-342900" algn="just">
              <a:lnSpc>
                <a:spcPct val="125000"/>
              </a:lnSpc>
              <a:buSzPct val="80000"/>
              <a:buFont typeface="Arial" panose="020B0604020202020204" pitchFamily="34" charset="0"/>
              <a:buChar char="•"/>
              <a:defRPr/>
            </a:pPr>
            <a:r>
              <a:rPr lang="en-US" sz="1900" dirty="0">
                <a:solidFill>
                  <a:schemeClr val="tx1"/>
                </a:solidFill>
                <a:latin typeface="+mj-lt"/>
                <a:cs typeface="Arial" panose="020B0604020202020204" pitchFamily="34" charset="0"/>
              </a:rPr>
              <a:t>The </a:t>
            </a:r>
            <a:r>
              <a:rPr lang="en-US" sz="1900" dirty="0" smtClean="0">
                <a:solidFill>
                  <a:schemeClr val="tx1"/>
                </a:solidFill>
                <a:latin typeface="+mj-lt"/>
                <a:cs typeface="Arial" panose="020B0604020202020204" pitchFamily="34" charset="0"/>
              </a:rPr>
              <a:t>Department </a:t>
            </a:r>
            <a:r>
              <a:rPr lang="en-US" sz="1900" dirty="0">
                <a:solidFill>
                  <a:schemeClr val="tx1"/>
                </a:solidFill>
                <a:latin typeface="+mj-lt"/>
                <a:cs typeface="Arial" panose="020B0604020202020204" pitchFamily="34" charset="0"/>
              </a:rPr>
              <a:t>has considered all the inputs from stakeholders and where possible reviewed the mining charter  accordingly</a:t>
            </a:r>
            <a:r>
              <a:rPr lang="en-US" sz="1900" dirty="0" smtClean="0">
                <a:solidFill>
                  <a:schemeClr val="tx1"/>
                </a:solidFill>
                <a:latin typeface="+mj-lt"/>
                <a:cs typeface="Arial" panose="020B0604020202020204" pitchFamily="34" charset="0"/>
              </a:rPr>
              <a:t>.</a:t>
            </a:r>
            <a:endParaRPr lang="en-US" sz="1900" dirty="0">
              <a:solidFill>
                <a:schemeClr val="tx1"/>
              </a:solidFill>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6</a:t>
            </a:fld>
            <a:endParaRPr lang="en-ZA"/>
          </a:p>
        </p:txBody>
      </p:sp>
    </p:spTree>
    <p:extLst>
      <p:ext uri="{BB962C8B-B14F-4D97-AF65-F5344CB8AC3E}">
        <p14:creationId xmlns:p14="http://schemas.microsoft.com/office/powerpoint/2010/main" val="2882382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609600"/>
          </a:xfrm>
        </p:spPr>
        <p:txBody>
          <a:bodyPr/>
          <a:lstStyle/>
          <a:p>
            <a:pPr eaLnBrk="1" hangingPunct="1">
              <a:defRPr/>
            </a:pPr>
            <a:r>
              <a:rPr lang="en-GB" sz="2800" b="1" dirty="0" smtClean="0">
                <a:cs typeface="Arial" panose="020B0604020202020204" pitchFamily="34" charset="0"/>
              </a:rPr>
              <a:t>BACKGROUND cont..</a:t>
            </a:r>
            <a:endParaRPr lang="en-US" sz="2800" b="1" dirty="0" smtClean="0">
              <a:cs typeface="Arial" panose="020B0604020202020204" pitchFamily="34" charset="0"/>
            </a:endParaRPr>
          </a:p>
        </p:txBody>
      </p:sp>
      <p:sp>
        <p:nvSpPr>
          <p:cNvPr id="9" name="Subtitle 8"/>
          <p:cNvSpPr>
            <a:spLocks noGrp="1"/>
          </p:cNvSpPr>
          <p:nvPr>
            <p:ph type="subTitle" idx="1"/>
          </p:nvPr>
        </p:nvSpPr>
        <p:spPr>
          <a:xfrm>
            <a:off x="762000" y="533400"/>
            <a:ext cx="8305800" cy="4953000"/>
          </a:xfrm>
        </p:spPr>
        <p:txBody>
          <a:bodyPr/>
          <a:lstStyle/>
          <a:p>
            <a:pPr marL="342900" indent="-342900" algn="just">
              <a:lnSpc>
                <a:spcPct val="125000"/>
              </a:lnSpc>
              <a:buSzPct val="80000"/>
              <a:buFont typeface="Arial" panose="020B0604020202020204" pitchFamily="34" charset="0"/>
              <a:buChar char="•"/>
              <a:defRPr/>
            </a:pPr>
            <a:r>
              <a:rPr lang="en-US" sz="2000" dirty="0" smtClean="0">
                <a:solidFill>
                  <a:schemeClr val="tx1"/>
                </a:solidFill>
              </a:rPr>
              <a:t>To date, the mining charter has been presented to some communities and Traditional Leaders.</a:t>
            </a:r>
          </a:p>
          <a:p>
            <a:pPr marL="342900" indent="-342900" algn="just">
              <a:lnSpc>
                <a:spcPct val="125000"/>
              </a:lnSpc>
              <a:buSzPct val="80000"/>
              <a:buFont typeface="Arial" panose="020B0604020202020204" pitchFamily="34" charset="0"/>
              <a:buChar char="•"/>
              <a:defRPr/>
            </a:pPr>
            <a:r>
              <a:rPr lang="en-US" sz="2000" dirty="0" smtClean="0">
                <a:solidFill>
                  <a:schemeClr val="tx1"/>
                </a:solidFill>
              </a:rPr>
              <a:t>More consultations with communities and other key stakeholders are being planned.</a:t>
            </a:r>
            <a:endParaRPr lang="en-US" sz="2000" dirty="0">
              <a:solidFill>
                <a:schemeClr val="tx1"/>
              </a:solidFill>
            </a:endParaRPr>
          </a:p>
          <a:p>
            <a:pPr marL="342900" indent="-342900" algn="just">
              <a:lnSpc>
                <a:spcPct val="125000"/>
              </a:lnSpc>
              <a:buSzPct val="80000"/>
              <a:buFont typeface="Arial" panose="020B0604020202020204" pitchFamily="34" charset="0"/>
              <a:buChar char="•"/>
              <a:defRPr/>
            </a:pPr>
            <a:r>
              <a:rPr lang="en-ZA" sz="2000" dirty="0" smtClean="0">
                <a:solidFill>
                  <a:schemeClr val="tx1"/>
                </a:solidFill>
              </a:rPr>
              <a:t>The final reviewed mining charter will be published by December 2016.</a:t>
            </a: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solidFill>
                  <a:prstClr val="black">
                    <a:tint val="75000"/>
                  </a:prstClr>
                </a:solidFill>
              </a:rPr>
              <a:pPr>
                <a:defRPr/>
              </a:pPr>
              <a:t>7</a:t>
            </a:fld>
            <a:endParaRPr lang="en-ZA">
              <a:solidFill>
                <a:prstClr val="black">
                  <a:tint val="75000"/>
                </a:prstClr>
              </a:solidFill>
            </a:endParaRPr>
          </a:p>
        </p:txBody>
      </p:sp>
    </p:spTree>
    <p:extLst>
      <p:ext uri="{BB962C8B-B14F-4D97-AF65-F5344CB8AC3E}">
        <p14:creationId xmlns:p14="http://schemas.microsoft.com/office/powerpoint/2010/main" val="313168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0"/>
            <a:ext cx="8286776" cy="762000"/>
          </a:xfrm>
        </p:spPr>
        <p:txBody>
          <a:bodyPr/>
          <a:lstStyle/>
          <a:p>
            <a:pPr eaLnBrk="1" hangingPunct="1">
              <a:defRPr/>
            </a:pPr>
            <a:r>
              <a:rPr lang="en-US" sz="2400" b="1" dirty="0" smtClean="0">
                <a:cs typeface="Arial" panose="020B0604020202020204" pitchFamily="34" charset="0"/>
              </a:rPr>
              <a:t>ALIGNMENT WITH THE BBBEEA &amp; GENERIC CODES</a:t>
            </a:r>
            <a:endParaRPr lang="en-US" sz="2400" b="1" dirty="0">
              <a:cs typeface="Arial" panose="020B0604020202020204" pitchFamily="34" charset="0"/>
            </a:endParaRPr>
          </a:p>
        </p:txBody>
      </p:sp>
      <p:sp>
        <p:nvSpPr>
          <p:cNvPr id="9" name="Subtitle 8"/>
          <p:cNvSpPr>
            <a:spLocks noGrp="1"/>
          </p:cNvSpPr>
          <p:nvPr>
            <p:ph type="subTitle" idx="1"/>
          </p:nvPr>
        </p:nvSpPr>
        <p:spPr>
          <a:xfrm>
            <a:off x="857224" y="762000"/>
            <a:ext cx="8058176" cy="4724400"/>
          </a:xfrm>
        </p:spPr>
        <p:txBody>
          <a:bodyPr/>
          <a:lstStyle/>
          <a:p>
            <a:pPr marL="285750" indent="-285750" algn="just">
              <a:lnSpc>
                <a:spcPct val="135000"/>
              </a:lnSpc>
              <a:buSzPct val="80000"/>
              <a:buFont typeface="Arial" panose="020B0604020202020204" pitchFamily="34" charset="0"/>
              <a:buChar char="•"/>
              <a:defRPr/>
            </a:pPr>
            <a:r>
              <a:rPr lang="en-US" sz="2000" dirty="0" smtClean="0">
                <a:solidFill>
                  <a:schemeClr val="tx1"/>
                </a:solidFill>
                <a:cs typeface="Arial" panose="020B0604020202020204" pitchFamily="34" charset="0"/>
              </a:rPr>
              <a:t>The Broad-Based Black Economic Empowerment Act (BBBEEA) came into effect in 2015 as an overarching legislation on transformation.</a:t>
            </a:r>
          </a:p>
          <a:p>
            <a:pPr marL="342900" indent="-342900" algn="just">
              <a:lnSpc>
                <a:spcPct val="135000"/>
              </a:lnSpc>
              <a:buSzPct val="80000"/>
              <a:buFont typeface="Arial" panose="020B0604020202020204" pitchFamily="34" charset="0"/>
              <a:buChar char="•"/>
              <a:defRPr/>
            </a:pPr>
            <a:r>
              <a:rPr lang="en-US" sz="2000" dirty="0" smtClean="0">
                <a:solidFill>
                  <a:schemeClr val="tx1"/>
                </a:solidFill>
                <a:cs typeface="Arial" panose="020B0604020202020204" pitchFamily="34" charset="0"/>
              </a:rPr>
              <a:t>The BBBEEA provides for sector-specific Charters to be developed, with the proviso that they are fully aligned to enable </a:t>
            </a:r>
            <a:r>
              <a:rPr lang="en-US" sz="2000" dirty="0" err="1" smtClean="0">
                <a:solidFill>
                  <a:schemeClr val="tx1"/>
                </a:solidFill>
                <a:cs typeface="Arial" panose="020B0604020202020204" pitchFamily="34" charset="0"/>
              </a:rPr>
              <a:t>harmonisation</a:t>
            </a:r>
            <a:r>
              <a:rPr lang="en-US" sz="2000" dirty="0" smtClean="0">
                <a:solidFill>
                  <a:schemeClr val="tx1"/>
                </a:solidFill>
                <a:cs typeface="Arial" panose="020B0604020202020204" pitchFamily="34" charset="0"/>
              </a:rPr>
              <a:t> of transformation across all economic sectors.</a:t>
            </a:r>
          </a:p>
          <a:p>
            <a:pPr marL="342900" indent="-342900" algn="just">
              <a:lnSpc>
                <a:spcPct val="135000"/>
              </a:lnSpc>
              <a:buSzPct val="80000"/>
              <a:buFont typeface="Arial" panose="020B0604020202020204" pitchFamily="34" charset="0"/>
              <a:buChar char="•"/>
              <a:defRPr/>
            </a:pPr>
            <a:r>
              <a:rPr lang="en-US" sz="2000" dirty="0" smtClean="0">
                <a:solidFill>
                  <a:schemeClr val="tx1"/>
                </a:solidFill>
                <a:cs typeface="Arial" panose="020B0604020202020204" pitchFamily="34" charset="0"/>
              </a:rPr>
              <a:t>The Ministers of DMR and </a:t>
            </a:r>
            <a:r>
              <a:rPr lang="en-US" sz="2000" dirty="0" err="1" smtClean="0">
                <a:solidFill>
                  <a:schemeClr val="tx1"/>
                </a:solidFill>
                <a:cs typeface="Arial" panose="020B0604020202020204" pitchFamily="34" charset="0"/>
              </a:rPr>
              <a:t>Dti</a:t>
            </a:r>
            <a:r>
              <a:rPr lang="en-US" sz="2000" dirty="0" smtClean="0">
                <a:solidFill>
                  <a:schemeClr val="tx1"/>
                </a:solidFill>
                <a:cs typeface="Arial" panose="020B0604020202020204" pitchFamily="34" charset="0"/>
              </a:rPr>
              <a:t> agreed that it was undesirable to have conflicting transformation regulatory regime. </a:t>
            </a:r>
          </a:p>
          <a:p>
            <a:pPr marL="342900" indent="-342900" algn="just">
              <a:lnSpc>
                <a:spcPct val="135000"/>
              </a:lnSpc>
              <a:buSzPct val="80000"/>
              <a:buFont typeface="Arial" panose="020B0604020202020204" pitchFamily="34" charset="0"/>
              <a:buChar char="•"/>
              <a:defRPr/>
            </a:pPr>
            <a:r>
              <a:rPr lang="en-US" sz="2000" dirty="0" smtClean="0">
                <a:solidFill>
                  <a:schemeClr val="tx1"/>
                </a:solidFill>
                <a:cs typeface="Arial" panose="020B0604020202020204" pitchFamily="34" charset="0"/>
              </a:rPr>
              <a:t>The alignment mainly relate to definition of terms and concepts. </a:t>
            </a:r>
            <a:endParaRPr lang="en-US" sz="2000" dirty="0">
              <a:solidFill>
                <a:schemeClr val="tx1"/>
              </a:solidFill>
              <a:cs typeface="Arial" panose="020B0604020202020204" pitchFamily="34" charset="0"/>
            </a:endParaRPr>
          </a:p>
          <a:p>
            <a:pPr algn="just">
              <a:lnSpc>
                <a:spcPct val="135000"/>
              </a:lnSpc>
              <a:buSzPct val="80000"/>
              <a:defRPr/>
            </a:pPr>
            <a:endParaRPr lang="en-GB" sz="2000" dirty="0" smtClean="0">
              <a:solidFill>
                <a:schemeClr val="tx1"/>
              </a:solidFill>
              <a:ea typeface="Times New Roman" pitchFamily="18"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8</a:t>
            </a:fld>
            <a:endParaRPr lang="en-ZA"/>
          </a:p>
        </p:txBody>
      </p:sp>
    </p:spTree>
    <p:extLst>
      <p:ext uri="{BB962C8B-B14F-4D97-AF65-F5344CB8AC3E}">
        <p14:creationId xmlns:p14="http://schemas.microsoft.com/office/powerpoint/2010/main" val="166885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857224" y="44450"/>
            <a:ext cx="8286776" cy="336550"/>
          </a:xfrm>
        </p:spPr>
        <p:txBody>
          <a:bodyPr/>
          <a:lstStyle/>
          <a:p>
            <a:pPr eaLnBrk="1" hangingPunct="1">
              <a:defRPr/>
            </a:pPr>
            <a:r>
              <a:rPr lang="en-US" sz="2800" b="1" dirty="0" smtClean="0">
                <a:cs typeface="Arial" panose="020B0604020202020204" pitchFamily="34" charset="0"/>
              </a:rPr>
              <a:t>ALIGNMENT WITH THE BBBEEA </a:t>
            </a:r>
            <a:r>
              <a:rPr lang="en-US" sz="2800" b="1" dirty="0" err="1" smtClean="0">
                <a:cs typeface="Arial" panose="020B0604020202020204" pitchFamily="34" charset="0"/>
              </a:rPr>
              <a:t>cont</a:t>
            </a:r>
            <a:r>
              <a:rPr lang="en-US" sz="2800" b="1" dirty="0" smtClean="0">
                <a:cs typeface="Arial" panose="020B0604020202020204" pitchFamily="34" charset="0"/>
              </a:rPr>
              <a:t>…</a:t>
            </a:r>
            <a:endParaRPr lang="en-US" sz="2800" b="1" dirty="0">
              <a:cs typeface="Arial" panose="020B0604020202020204" pitchFamily="34" charset="0"/>
            </a:endParaRPr>
          </a:p>
        </p:txBody>
      </p:sp>
      <p:sp>
        <p:nvSpPr>
          <p:cNvPr id="9" name="Subtitle 8"/>
          <p:cNvSpPr>
            <a:spLocks noGrp="1"/>
          </p:cNvSpPr>
          <p:nvPr>
            <p:ph type="subTitle" idx="1"/>
          </p:nvPr>
        </p:nvSpPr>
        <p:spPr>
          <a:xfrm>
            <a:off x="857224" y="381000"/>
            <a:ext cx="8286776" cy="4953000"/>
          </a:xfrm>
        </p:spPr>
        <p:txBody>
          <a:bodyPr/>
          <a:lstStyle/>
          <a:p>
            <a:pPr marL="342900" indent="-342900" algn="just">
              <a:lnSpc>
                <a:spcPct val="135000"/>
              </a:lnSpc>
              <a:spcBef>
                <a:spcPts val="0"/>
              </a:spcBef>
              <a:buSzPct val="80000"/>
              <a:buFont typeface="Arial" panose="020B0604020202020204" pitchFamily="34" charset="0"/>
              <a:buChar char="•"/>
              <a:defRPr/>
            </a:pPr>
            <a:r>
              <a:rPr lang="en-US" sz="1900" dirty="0" smtClean="0">
                <a:solidFill>
                  <a:schemeClr val="tx1"/>
                </a:solidFill>
              </a:rPr>
              <a:t>Object of the review is to address the material misalignment on definitions between the Mining Charter and the DTI codes of good practice developed in terms of the BBBEE Act, as amended.</a:t>
            </a:r>
          </a:p>
          <a:p>
            <a:pPr marL="342900" indent="-342900" algn="just">
              <a:lnSpc>
                <a:spcPct val="135000"/>
              </a:lnSpc>
              <a:spcBef>
                <a:spcPts val="0"/>
              </a:spcBef>
              <a:buSzPct val="80000"/>
              <a:buFont typeface="Arial" panose="020B0604020202020204" pitchFamily="34" charset="0"/>
              <a:buChar char="•"/>
              <a:defRPr/>
            </a:pPr>
            <a:r>
              <a:rPr lang="en-US" sz="1900" dirty="0">
                <a:solidFill>
                  <a:schemeClr val="tx1"/>
                </a:solidFill>
              </a:rPr>
              <a:t>In this regard, the definitions of the terms BEE entity, Broad Based Socio-Economic Empowerment, Effective </a:t>
            </a:r>
            <a:r>
              <a:rPr lang="en-US" sz="1900" dirty="0" smtClean="0">
                <a:solidFill>
                  <a:schemeClr val="tx1"/>
                </a:solidFill>
              </a:rPr>
              <a:t>ownership and </a:t>
            </a:r>
            <a:r>
              <a:rPr lang="en-US" sz="1900" dirty="0">
                <a:solidFill>
                  <a:schemeClr val="tx1"/>
                </a:solidFill>
              </a:rPr>
              <a:t>Historically Disadvantaged South </a:t>
            </a:r>
            <a:r>
              <a:rPr lang="en-US" sz="1900" dirty="0" smtClean="0">
                <a:solidFill>
                  <a:schemeClr val="tx1"/>
                </a:solidFill>
              </a:rPr>
              <a:t>Africans </a:t>
            </a:r>
            <a:r>
              <a:rPr lang="en-US" sz="1900" dirty="0">
                <a:solidFill>
                  <a:schemeClr val="tx1"/>
                </a:solidFill>
              </a:rPr>
              <a:t>have been aligned with the provisions of the BBBEE Act and the </a:t>
            </a:r>
            <a:r>
              <a:rPr lang="en-US" sz="1900" dirty="0" err="1">
                <a:solidFill>
                  <a:schemeClr val="tx1"/>
                </a:solidFill>
              </a:rPr>
              <a:t>Dti</a:t>
            </a:r>
            <a:r>
              <a:rPr lang="en-US" sz="1900" dirty="0">
                <a:solidFill>
                  <a:schemeClr val="tx1"/>
                </a:solidFill>
              </a:rPr>
              <a:t> Codes. </a:t>
            </a:r>
            <a:endParaRPr lang="en-US" sz="1900" dirty="0" smtClean="0">
              <a:solidFill>
                <a:schemeClr val="tx1"/>
              </a:solidFill>
            </a:endParaRPr>
          </a:p>
          <a:p>
            <a:pPr marL="342900" indent="-342900" algn="just">
              <a:spcBef>
                <a:spcPts val="0"/>
              </a:spcBef>
              <a:buSzPct val="80000"/>
              <a:buFont typeface="Arial" panose="020B0604020202020204" pitchFamily="34" charset="0"/>
              <a:buChar char="•"/>
              <a:defRPr/>
            </a:pPr>
            <a:r>
              <a:rPr lang="en-US" sz="1900" dirty="0" smtClean="0">
                <a:solidFill>
                  <a:schemeClr val="tx1"/>
                </a:solidFill>
              </a:rPr>
              <a:t>The Government gazette published in October 2015 exempted the mining and upstream petroleum sectors from the “trumping clause” of the BBBEEA for a period of 12 months.</a:t>
            </a:r>
          </a:p>
          <a:p>
            <a:pPr marL="342900" indent="-342900" algn="just">
              <a:lnSpc>
                <a:spcPct val="135000"/>
              </a:lnSpc>
              <a:spcBef>
                <a:spcPts val="0"/>
              </a:spcBef>
              <a:buSzPct val="80000"/>
              <a:buFont typeface="Arial" panose="020B0604020202020204" pitchFamily="34" charset="0"/>
              <a:buChar char="•"/>
              <a:defRPr/>
            </a:pPr>
            <a:r>
              <a:rPr lang="en-US" sz="1900" dirty="0">
                <a:solidFill>
                  <a:schemeClr val="tx1"/>
                </a:solidFill>
              </a:rPr>
              <a:t>The </a:t>
            </a:r>
            <a:r>
              <a:rPr lang="en-US" sz="1900" dirty="0" err="1" smtClean="0">
                <a:solidFill>
                  <a:schemeClr val="tx1"/>
                </a:solidFill>
              </a:rPr>
              <a:t>epartment</a:t>
            </a:r>
            <a:r>
              <a:rPr lang="en-US" sz="1900" dirty="0" smtClean="0">
                <a:solidFill>
                  <a:schemeClr val="tx1"/>
                </a:solidFill>
              </a:rPr>
              <a:t> </a:t>
            </a:r>
            <a:r>
              <a:rPr lang="en-US" sz="1900" dirty="0">
                <a:solidFill>
                  <a:schemeClr val="tx1"/>
                </a:solidFill>
              </a:rPr>
              <a:t>of Trade and Industry has been approached to extend the exemption granted to DMR to December, to allow DMR sufficient time to conduct further </a:t>
            </a:r>
            <a:r>
              <a:rPr lang="en-US" sz="1900" dirty="0" smtClean="0">
                <a:solidFill>
                  <a:schemeClr val="tx1"/>
                </a:solidFill>
              </a:rPr>
              <a:t>consultations.</a:t>
            </a:r>
          </a:p>
        </p:txBody>
      </p:sp>
      <p:sp>
        <p:nvSpPr>
          <p:cNvPr id="4" name="Slide Number Placeholder 3"/>
          <p:cNvSpPr>
            <a:spLocks noGrp="1"/>
          </p:cNvSpPr>
          <p:nvPr>
            <p:ph type="sldNum" sz="quarter" idx="12"/>
          </p:nvPr>
        </p:nvSpPr>
        <p:spPr/>
        <p:txBody>
          <a:bodyPr/>
          <a:lstStyle/>
          <a:p>
            <a:pPr>
              <a:defRPr/>
            </a:pPr>
            <a:fld id="{CA6AB656-1746-419A-B3C3-F3DCB6B8C7B0}" type="slidenum">
              <a:rPr lang="en-ZA" smtClean="0"/>
              <a:pPr>
                <a:defRPr/>
              </a:pPr>
              <a:t>9</a:t>
            </a:fld>
            <a:endParaRPr lang="en-ZA"/>
          </a:p>
        </p:txBody>
      </p:sp>
    </p:spTree>
    <p:extLst>
      <p:ext uri="{BB962C8B-B14F-4D97-AF65-F5344CB8AC3E}">
        <p14:creationId xmlns:p14="http://schemas.microsoft.com/office/powerpoint/2010/main" val="2247333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11124</TotalTime>
  <Words>2097</Words>
  <Application>Microsoft Office PowerPoint</Application>
  <PresentationFormat>On-screen Show (4:3)</PresentationFormat>
  <Paragraphs>166</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Times New Roman</vt:lpstr>
      <vt:lpstr>Wingdings</vt:lpstr>
      <vt:lpstr>Office Theme</vt:lpstr>
      <vt:lpstr>1_Office Theme</vt:lpstr>
      <vt:lpstr>PowerPoint Presentation</vt:lpstr>
      <vt:lpstr>PRESENTATION OUTLINE</vt:lpstr>
      <vt:lpstr>INTRODUCTION</vt:lpstr>
      <vt:lpstr>OBJECTS OF THE MINING CHARTER</vt:lpstr>
      <vt:lpstr>OBJECTS OF THE MINING CHARTER</vt:lpstr>
      <vt:lpstr>BACKGROUND</vt:lpstr>
      <vt:lpstr>BACKGROUND cont..</vt:lpstr>
      <vt:lpstr>ALIGNMENT WITH THE BBBEEA &amp; GENERIC CODES</vt:lpstr>
      <vt:lpstr>ALIGNMENT WITH THE BBBEEA cont…</vt:lpstr>
      <vt:lpstr>SUMMARY OF THE DRAFT MINING CHARTER </vt:lpstr>
      <vt:lpstr>SUMMARY OF THE DRAFT MINING CHARTER cont…</vt:lpstr>
      <vt:lpstr>SUMMARY OF THE DRAFT MINING CHARTER cont…</vt:lpstr>
      <vt:lpstr>SUMMARY OF THE DRAFT MINING CHARTER cont…</vt:lpstr>
      <vt:lpstr>SUMMARY OF THE DRAFT MINING CHARTER cont...</vt:lpstr>
      <vt:lpstr>SUMMARY OF THE DRAFT MINING CHARTER cont...</vt:lpstr>
      <vt:lpstr>SUMMARY OF THE DRAFT MINING CHARTER cont…</vt:lpstr>
      <vt:lpstr>SUMMARY OF THE DRAFT MINING CHARTER cont…</vt:lpstr>
      <vt:lpstr>SUMMARY OF THE DRAFT MINING CHARTER cont…</vt:lpstr>
      <vt:lpstr>SUMMARY OF THE DRAFT MINING CHARTER cont…</vt:lpstr>
      <vt:lpstr>SUMMARY OF THE DRAFT MINING CHARTER cont...</vt:lpstr>
      <vt:lpstr>ESTABLISHMENT OF THE MTDA</vt:lpstr>
      <vt:lpstr>CONCLUDING REMARKS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msizi.nyalungu</dc:creator>
  <cp:lastModifiedBy>Faith Ngwenya</cp:lastModifiedBy>
  <cp:revision>451</cp:revision>
  <cp:lastPrinted>2016-10-11T10:29:48Z</cp:lastPrinted>
  <dcterms:created xsi:type="dcterms:W3CDTF">2012-12-06T10:14:03Z</dcterms:created>
  <dcterms:modified xsi:type="dcterms:W3CDTF">2016-11-21T13:27:25Z</dcterms:modified>
</cp:coreProperties>
</file>